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304" r:id="rId2"/>
    <p:sldId id="341" r:id="rId3"/>
    <p:sldId id="279" r:id="rId4"/>
    <p:sldId id="357" r:id="rId5"/>
    <p:sldId id="358" r:id="rId6"/>
    <p:sldId id="354" r:id="rId7"/>
    <p:sldId id="290" r:id="rId8"/>
    <p:sldId id="342" r:id="rId9"/>
    <p:sldId id="345" r:id="rId10"/>
    <p:sldId id="346" r:id="rId11"/>
    <p:sldId id="343" r:id="rId12"/>
    <p:sldId id="344" r:id="rId13"/>
    <p:sldId id="347" r:id="rId14"/>
    <p:sldId id="355" r:id="rId15"/>
    <p:sldId id="348" r:id="rId16"/>
    <p:sldId id="349" r:id="rId17"/>
    <p:sldId id="350" r:id="rId18"/>
    <p:sldId id="351" r:id="rId19"/>
    <p:sldId id="352" r:id="rId20"/>
    <p:sldId id="353" r:id="rId21"/>
    <p:sldId id="356" r:id="rId22"/>
    <p:sldId id="359" r:id="rId23"/>
    <p:sldId id="360" r:id="rId24"/>
    <p:sldId id="361" r:id="rId25"/>
  </p:sldIdLst>
  <p:sldSz cx="9144000" cy="6858000" type="screen4x3"/>
  <p:notesSz cx="6858000" cy="9144000"/>
  <p:embeddedFontLst>
    <p:embeddedFont>
      <p:font typeface="나눔바른고딕" panose="020B0600000101010101" charset="-127"/>
      <p:regular r:id="rId27"/>
    </p:embeddedFont>
    <p:embeddedFont>
      <p:font typeface="210 옴니고딕 030" panose="02020603020101020101" pitchFamily="18" charset="-127"/>
      <p:regular r:id="rId28"/>
    </p:embeddedFont>
    <p:embeddedFont>
      <p:font typeface="210 옴니고딕 050" panose="02020603020101020101" pitchFamily="18" charset="-127"/>
      <p:regular r:id="rId29"/>
    </p:embeddedFont>
    <p:embeddedFont>
      <p:font typeface="Cambria Math" panose="02040503050406030204" pitchFamily="18" charset="0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100"/>
    <a:srgbClr val="FDA800"/>
    <a:srgbClr val="122ED4"/>
    <a:srgbClr val="00C000"/>
    <a:srgbClr val="F26200"/>
    <a:srgbClr val="0099CC"/>
    <a:srgbClr val="00CC00"/>
    <a:srgbClr val="0066FF"/>
    <a:srgbClr val="00CC66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5" autoAdjust="0"/>
    <p:restoredTop sz="92686" autoAdjust="0"/>
  </p:normalViewPr>
  <p:slideViewPr>
    <p:cSldViewPr>
      <p:cViewPr varScale="1">
        <p:scale>
          <a:sx n="63" d="100"/>
          <a:sy n="63" d="100"/>
        </p:scale>
        <p:origin x="1324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7AB9C-29A3-44CE-B269-5E7082D2FB0A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FF347-D6B5-4198-88B7-E90CA6FC75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027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FF347-D6B5-4198-88B7-E90CA6FC752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0324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특별한</a:t>
            </a:r>
            <a:r>
              <a:rPr lang="ko-KR" altLang="ko-KR" dirty="0">
                <a:effectLst/>
              </a:rPr>
              <a:t>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이상치는 확인되지 않지만 </a:t>
            </a:r>
            <a:r>
              <a:rPr lang="ko-KR" altLang="ko-KR" sz="1800" kern="10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사분위값을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기준으로 평균과 분포가 왼쪽으로 치우쳐 진 것을 확인할 수 있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습니다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이는 </a:t>
            </a:r>
            <a:r>
              <a:rPr lang="ko-KR" altLang="ko-KR" sz="12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데이터 프레임을 확인해보면 시간에 따라 전력의 양 차이가 크지만 높게 측정되는 시간이 낮 </a:t>
            </a:r>
            <a:r>
              <a:rPr lang="en-US" altLang="ko-KR" sz="12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1~3</a:t>
            </a:r>
            <a:r>
              <a:rPr lang="ko-KR" altLang="ko-KR" sz="12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시 사이로 한정적이기 때문임을 예측해볼 수 있</a:t>
            </a:r>
            <a:r>
              <a:rPr lang="ko-KR" altLang="en-US" sz="12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습니다</a:t>
            </a:r>
            <a:r>
              <a:rPr lang="en-US" altLang="ko-KR" sz="12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endParaRPr lang="ko-KR" altLang="ko-KR" kern="1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FF347-D6B5-4198-88B7-E90CA6FC752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341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이러한 차이가 매일 반복되는 패턴을 가지고 있기 때문에 이상치가 존재하지 않고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에너지 데이터 또한 시기별 측정값의 합산을 상관 분석에 활용해 보아도 문제가 없다고 판단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했습니다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kern="1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FF347-D6B5-4198-88B7-E90CA6FC752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2777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변수별로 측정 단위의 차이가 크기 때문에 한번에 그래프로 표현하는 데에 어려움이 있어 비슷한 단위의 변수들만 한번에 그려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보았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이산화탄소와 미세먼지 수치 모두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6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월달에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가장 낮고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11~12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월에 가장 낮게 측정된 것을 확인할 수 있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세 종류의 오염도 수치는 비슷한 흐름을 보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이산화질소는 앞서 보았던 이산화탄소와 미세먼지와 같은 흐름을 보이고 있지만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오존농도와 아황산가스는 조금 다른 패턴을 보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이고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아황산가스의 경우 기존 측정 수치가 매우 낮은 단위이기 때문에 월별 수치의 차이가 크지 않은 것으로 나타나는데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태양광 전력과의 상관관계는 이어서 상관분석을 통해 조금 더 자세한 분석이 필요할 것으로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예상됩니다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kern="1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FF347-D6B5-4198-88B7-E90CA6FC752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918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태양광 전력의 경우 오염도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측정량과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대체로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반대의 흐름을 보이고 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미세먼지나 이산화탄소 등의 수치가 가장 높았던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6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월달에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태양광 전력의 수치가 가장 낮게 측정되었고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12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월에 가장 낮은 수치를 보여주고 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kern="1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FF347-D6B5-4198-88B7-E90CA6FC752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304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이산화질소농도</a:t>
            </a:r>
            <a:r>
              <a:rPr lang="en-US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오존농도</a:t>
            </a:r>
            <a:r>
              <a:rPr lang="en-US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이산화탄소농도</a:t>
            </a:r>
            <a:r>
              <a:rPr lang="en-US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아황산가스</a:t>
            </a:r>
            <a:r>
              <a:rPr lang="en-US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미세먼지</a:t>
            </a:r>
            <a:r>
              <a:rPr lang="en-US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초미세먼지</a:t>
            </a:r>
            <a:r>
              <a:rPr lang="en-US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태양광 발전량 변수를 이용하여 상관계수를 확인</a:t>
            </a:r>
            <a:r>
              <a:rPr lang="ko-KR" altLang="en-US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해 보았습니다</a:t>
            </a:r>
            <a:r>
              <a:rPr lang="en-US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cs typeface="맑은 고딕" panose="020B0503020000020004" pitchFamily="50" charset="-127"/>
              </a:rPr>
              <a:t> </a:t>
            </a:r>
            <a:r>
              <a:rPr lang="ko-KR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상관관계 결과에 따르면 오존 농도를 제외한 오염도 변수들은 태양광 변수와 강한 음의 선형관계를 가지고 있</a:t>
            </a:r>
            <a:r>
              <a:rPr lang="ko-KR" altLang="en-US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습니다</a:t>
            </a:r>
            <a:r>
              <a:rPr lang="en-US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kern="1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FF347-D6B5-4198-88B7-E90CA6FC75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07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태양광을 종속변수로</a:t>
            </a:r>
            <a:r>
              <a:rPr lang="en-US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나머지 오염도 측정 변수들을 독립변수로 하여 회귀분석을 시도</a:t>
            </a:r>
            <a:r>
              <a:rPr lang="ko-KR" altLang="en-US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해 보았습니다</a:t>
            </a:r>
            <a:r>
              <a:rPr lang="en-US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.. Full model</a:t>
            </a:r>
            <a:r>
              <a:rPr lang="ko-KR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의 경우 상관성이 높은 </a:t>
            </a:r>
            <a:r>
              <a:rPr lang="ko-KR" altLang="ko-KR" sz="1800" kern="1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독립변수간의</a:t>
            </a:r>
            <a:r>
              <a:rPr lang="ko-KR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상관성이 높아 </a:t>
            </a:r>
            <a:r>
              <a:rPr lang="ko-KR" altLang="ko-KR" sz="1800" kern="100" dirty="0" err="1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다중공선성의</a:t>
            </a:r>
            <a:r>
              <a:rPr lang="ko-KR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문제가 있기 때문에 단계별 변수선택법을 활용하여 적합한 모델을 찾기로 </a:t>
            </a:r>
            <a:r>
              <a:rPr lang="ko-KR" altLang="en-US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했습니다</a:t>
            </a:r>
            <a:r>
              <a:rPr lang="en-US" altLang="ko-KR" sz="1800" kern="1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단계별 선택법의 결과 오존과 이산화탄소의 농도가 포함된 모형이 선택되었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이산화탄소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이산화질소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미세먼지 등의 독립변수들이 강한 양의 상관성을 갖기 때문에 하나의 변수만 선택되고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다른 방향의 설명력을 가진 오존이 또 다른 독립변수로 선정된 것으로 예상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kern="1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FF347-D6B5-4198-88B7-E90CA6FC752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559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모형 적합 결과 결정계수 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0.8925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이고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, F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통계량의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 p-value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가 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0.00004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로 유의수준 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5%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하에서 매우 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유의함을 보여줍니다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따라서 해당 모형은 자료를 잘 설명하고 있음을 알 수 있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습니다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독립변수들의 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p-value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또한 모두 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0.05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보다 작으므로 유의미한 설명력을 가지고 있고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이산화탄소가 적어지고 오존 농도가 높아질수록 태양광에너지 전력이 높아진다고 할 수 있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습니다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kern="1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FF347-D6B5-4198-88B7-E90CA6FC752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4334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회귀분석 결과에 따라 태양광 에너지 생산에 적합한 지역을 탐색하기 위해 시각화를 시도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해 보았습니다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유의한 변수로 선정된 이산화탄소 농도의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2018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년 전국 데이터를 구하지 못하여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가장 비슷한 설명력을 가진 이산화질소의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도시별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평균값을 이용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algn="l" latinLnBrk="1"/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그 결과 서울의 이산화질소 수치는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33.9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로 가장 높았고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제주도가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11.3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으로 가장 낮았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그 외에 전라도와 경상북도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충청남도가 낮은 수치를 보이고 있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 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오존농도는 제주도가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46.5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로 가장 높고 서울이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28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로 가장 낮았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그 외에는 경상도와 전라북도가 높은 수치를 보이고 있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습니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이러한 수치를 통해서 낮은 이산화질소 수치와 높은 오존 농도를 가진 제주도 또는 경북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전북 지역이 태양광 에너지를 생산하는 데에 타 지역들보다 효율적이라는 사실을 확인할 수 있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 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kern="1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FF347-D6B5-4198-88B7-E90CA6FC752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4011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FF347-D6B5-4198-88B7-E90CA6FC752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914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전세계 재생에너지 일자리 현황 및 전망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FF347-D6B5-4198-88B7-E90CA6FC752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543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FF347-D6B5-4198-88B7-E90CA6FC752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510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http://www.hellot.net/new_hellot/magazine/magazine_read.html?code=203&amp;sub=004&amp;idx=53979</a:t>
            </a:r>
          </a:p>
          <a:p>
            <a:r>
              <a:rPr lang="en-US" altLang="ko-KR" dirty="0"/>
              <a:t>https://www.sedaily.com/NewsView/1VO6YNPBW3</a:t>
            </a:r>
          </a:p>
          <a:p>
            <a:r>
              <a:rPr lang="en-US" altLang="ko-KR" dirty="0"/>
              <a:t>http://www.m-i.kr/news/articleView.html?idxno=694085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FF347-D6B5-4198-88B7-E90CA6FC752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99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FFF347-D6B5-4198-88B7-E90CA6FC752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563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오염도 데이터의 변수명과 첫번째 행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입니다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측정일시는 년도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/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월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/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일 형태로 표현되어 있고 측정소명은 서울시 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25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개의 자치구로 구성되어 있습니다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미세먼지와 초미세먼지의 단위는 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g/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㎥이고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그 외의 측정 단위는 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PPM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이다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FF347-D6B5-4198-88B7-E90CA6FC752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691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>
              <a:lnSpc>
                <a:spcPct val="115000"/>
              </a:lnSpc>
              <a:spcAft>
                <a:spcPts val="500"/>
              </a:spcAft>
              <a:tabLst>
                <a:tab pos="5731510" algn="r"/>
              </a:tabLst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먼저 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위의 그래프는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오염도 데이터를 활용한 </a:t>
            </a:r>
            <a:r>
              <a:rPr lang="ko-KR" altLang="ko-KR" sz="1800" kern="1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결측값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히스토그램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입니다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측정일자와 측정소명은 </a:t>
            </a:r>
            <a:r>
              <a:rPr lang="ko-KR" altLang="ko-KR" sz="1800" kern="1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결측값이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존재하지 않지만 그 외의 나머지 변수들은 약 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0.01%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로 </a:t>
            </a:r>
            <a:r>
              <a:rPr lang="ko-KR" altLang="ko-KR" sz="1800" kern="1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결측값을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포함하고 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algn="l" latinLnBrk="1">
              <a:lnSpc>
                <a:spcPct val="115000"/>
              </a:lnSpc>
              <a:spcAft>
                <a:spcPts val="500"/>
              </a:spcAft>
              <a:tabLst>
                <a:tab pos="5731510" algn="r"/>
              </a:tabLst>
            </a:pP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 </a:t>
            </a:r>
            <a:r>
              <a:rPr lang="ko-KR" altLang="ko-KR" sz="1800" kern="1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결측값이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한 변수에 치우쳐지지 않고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변수별로 비슷하게 분포하고 있기 때문에 제거해고 분석해도 큰 문제가 되지 않지만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오차의 최소화를 고려하여 </a:t>
            </a:r>
            <a:r>
              <a:rPr lang="ko-KR" altLang="ko-KR" sz="1800" kern="1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변수별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평균값으로 </a:t>
            </a:r>
            <a:r>
              <a:rPr lang="ko-KR" altLang="ko-KR" sz="1800" kern="1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결측값을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대체하고 진행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했습니다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kern="1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FF347-D6B5-4198-88B7-E90CA6FC752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533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변수별로 </a:t>
            </a:r>
            <a:r>
              <a:rPr lang="ko-KR" altLang="ko-KR" sz="1800" kern="1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박스플랏을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그려보면 대부분 이상치들이 </a:t>
            </a:r>
            <a:r>
              <a:rPr lang="ko-KR" altLang="ko-KR" sz="1800" kern="1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상한값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쪽으로 분포되어 있음을 확인할 수 있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습니다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오염도가 높게 측정된 이유에는 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계절과 같은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시기별 요인과 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주변 시설과 같은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지역별 요인 등이 있을 것이라고 예상했고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지역별 요인은 서울시의 세분화가 큰 의미가 없을 것으로 판단하여 월별로 구분 지어 분석해보기로 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하였습니다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kern="1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FF347-D6B5-4198-88B7-E90CA6FC752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14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미세먼지와 이산화탄소 농도의 월별 측정값을 활용한 </a:t>
            </a:r>
            <a:r>
              <a:rPr lang="ko-KR" altLang="ko-KR" sz="1800" kern="10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박스플랏</a:t>
            </a:r>
            <a:r>
              <a:rPr lang="ko-KR" altLang="en-US" sz="1800" kern="100" dirty="0" err="1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입니다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두 그래프를 비교해보면 어느정도 분포 폭의 차이는 있지만 월별 평균의 흐름이 비슷한 패턴임을 알 수 있고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이를 통해 측정값이 시기별 특성의 영향을 받는 것을 예측해볼 수 있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습니다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따라서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월별 오염도의 합을 활용하여 에너지 효율과의 상관관계를 확인해 보기로 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하였습니다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kern="1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FF347-D6B5-4198-88B7-E90CA6FC75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480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에너지 데이터의 일부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입니다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지역은 서울시를 기준으로 추출했고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,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거래일은 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2018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년 시간은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1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시간 단위로 측정된 것을 확인할 수 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전력이 사용되지 않은 시간대는 거래량이 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0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으로 측정되었다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 </a:t>
            </a:r>
            <a:r>
              <a:rPr lang="ko-KR" altLang="en-US" sz="1800" kern="1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결측값은</a:t>
            </a:r>
            <a:r>
              <a:rPr lang="ko-KR" altLang="en-US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 존재하지 않았습니다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kern="100" dirty="0">
              <a:latin typeface="나눔바른고딕" panose="020B0603020101020101" pitchFamily="50" charset="-127"/>
              <a:ea typeface="나눔바른고딕" panose="020B0603020101020101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FF347-D6B5-4198-88B7-E90CA6FC75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957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922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871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62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58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371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81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42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374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456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02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02466-FE76-40E8-BE5D-598A609EDD2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713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02466-FE76-40E8-BE5D-598A609EDD2B}" type="datetimeFigureOut">
              <a:rPr lang="ko-KR" altLang="en-US" smtClean="0"/>
              <a:t>2020-10-08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EB9E3-907B-4C9E-8669-48B8CFAF98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9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개체, 실외, 잔디, 담장이(가) 표시된 사진&#10;&#10;자동 생성된 설명">
            <a:extLst>
              <a:ext uri="{FF2B5EF4-FFF2-40B4-BE49-F238E27FC236}">
                <a16:creationId xmlns:a16="http://schemas.microsoft.com/office/drawing/2014/main" id="{459119D8-9447-479D-9A23-BF8E5FD167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r="7222"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1C28604-68CE-4156-A076-A52BF78AC080}"/>
              </a:ext>
            </a:extLst>
          </p:cNvPr>
          <p:cNvSpPr/>
          <p:nvPr/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EC8A74-001A-4281-8BBD-AF1B131A0328}"/>
              </a:ext>
            </a:extLst>
          </p:cNvPr>
          <p:cNvSpPr/>
          <p:nvPr/>
        </p:nvSpPr>
        <p:spPr>
          <a:xfrm>
            <a:off x="935596" y="764704"/>
            <a:ext cx="7272808" cy="2376264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대기 오염도와 태양광 에너지의</a:t>
            </a:r>
            <a:endParaRPr lang="en-US" altLang="ko-KR" sz="3600" b="1" dirty="0">
              <a:solidFill>
                <a:schemeClr val="tx1">
                  <a:lumMod val="85000"/>
                  <a:lumOff val="15000"/>
                </a:schemeClr>
              </a:solidFill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상관관계 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23E602-4417-4654-981D-0F3AFA73DCC5}"/>
              </a:ext>
            </a:extLst>
          </p:cNvPr>
          <p:cNvSpPr txBox="1"/>
          <p:nvPr/>
        </p:nvSpPr>
        <p:spPr>
          <a:xfrm>
            <a:off x="7884368" y="5196006"/>
            <a:ext cx="972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B3CDE0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4</a:t>
            </a:r>
            <a:r>
              <a:rPr lang="ko-KR" altLang="en-US" sz="3200" b="1" dirty="0">
                <a:solidFill>
                  <a:srgbClr val="B3CDE0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A6DA12-27EB-4F37-91B1-619E99FDE22A}"/>
              </a:ext>
            </a:extLst>
          </p:cNvPr>
          <p:cNvSpPr txBox="1"/>
          <p:nvPr/>
        </p:nvSpPr>
        <p:spPr>
          <a:xfrm>
            <a:off x="7668344" y="5800188"/>
            <a:ext cx="15841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김민영</a:t>
            </a:r>
            <a:endParaRPr lang="en-US" altLang="ko-KR" sz="3200" b="1" dirty="0">
              <a:solidFill>
                <a:schemeClr val="accent1">
                  <a:lumMod val="20000"/>
                  <a:lumOff val="80000"/>
                </a:schemeClr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  <a:p>
            <a:r>
              <a:rPr lang="ko-KR" alt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김영남</a:t>
            </a:r>
          </a:p>
        </p:txBody>
      </p:sp>
    </p:spTree>
    <p:extLst>
      <p:ext uri="{BB962C8B-B14F-4D97-AF65-F5344CB8AC3E}">
        <p14:creationId xmlns:p14="http://schemas.microsoft.com/office/powerpoint/2010/main" val="38808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772747" y="-487126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548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B9FBB-0669-48B5-97E0-2484A45C4118}"/>
              </a:ext>
            </a:extLst>
          </p:cNvPr>
          <p:cNvSpPr txBox="1"/>
          <p:nvPr/>
        </p:nvSpPr>
        <p:spPr>
          <a:xfrm>
            <a:off x="1206205" y="31935"/>
            <a:ext cx="263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개요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4E527C8-0601-49CD-92C7-39167BD27A2C}"/>
              </a:ext>
            </a:extLst>
          </p:cNvPr>
          <p:cNvGrpSpPr/>
          <p:nvPr/>
        </p:nvGrpSpPr>
        <p:grpSpPr>
          <a:xfrm>
            <a:off x="834359" y="31935"/>
            <a:ext cx="3377599" cy="523220"/>
            <a:chOff x="834360" y="31935"/>
            <a:chExt cx="2585512" cy="52322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340AE40-C6C3-44A6-B646-9852B91191CE}"/>
                </a:ext>
              </a:extLst>
            </p:cNvPr>
            <p:cNvSpPr/>
            <p:nvPr/>
          </p:nvSpPr>
          <p:spPr>
            <a:xfrm>
              <a:off x="834360" y="31935"/>
              <a:ext cx="2585512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9F8AB1-DBDC-4887-9449-7B587A560CB2}"/>
                </a:ext>
              </a:extLst>
            </p:cNvPr>
            <p:cNvSpPr txBox="1"/>
            <p:nvPr/>
          </p:nvSpPr>
          <p:spPr>
            <a:xfrm>
              <a:off x="1119004" y="31935"/>
              <a:ext cx="2016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데이터 탐색</a:t>
              </a:r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1705741-AB3D-4C14-89C5-E3B6D1E89E24}"/>
              </a:ext>
            </a:extLst>
          </p:cNvPr>
          <p:cNvGrpSpPr/>
          <p:nvPr/>
        </p:nvGrpSpPr>
        <p:grpSpPr>
          <a:xfrm>
            <a:off x="1664668" y="4827428"/>
            <a:ext cx="4995564" cy="1247664"/>
            <a:chOff x="1331640" y="5229198"/>
            <a:chExt cx="3744415" cy="99056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C259253-0CC6-4B6C-9A94-075462219C7E}"/>
                </a:ext>
              </a:extLst>
            </p:cNvPr>
            <p:cNvSpPr txBox="1"/>
            <p:nvPr/>
          </p:nvSpPr>
          <p:spPr>
            <a:xfrm>
              <a:off x="1331640" y="5229198"/>
              <a:ext cx="3744415" cy="317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월별로 비슷한 패턴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D3B002-19E3-41D0-82B6-BE6D42359A57}"/>
                </a:ext>
              </a:extLst>
            </p:cNvPr>
            <p:cNvSpPr txBox="1"/>
            <p:nvPr/>
          </p:nvSpPr>
          <p:spPr>
            <a:xfrm>
              <a:off x="1331640" y="5657747"/>
              <a:ext cx="3744415" cy="562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측정값이 </a:t>
              </a:r>
              <a:r>
                <a:rPr lang="ko-KR" altLang="en-US" sz="2000" dirty="0">
                  <a:solidFill>
                    <a:schemeClr val="accent2">
                      <a:lumMod val="7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시기별 요인</a:t>
              </a:r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을 받는 것으로 예상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49CD78-C464-4F23-8488-64AAC16C7C2A}"/>
              </a:ext>
            </a:extLst>
          </p:cNvPr>
          <p:cNvGrpSpPr/>
          <p:nvPr/>
        </p:nvGrpSpPr>
        <p:grpSpPr>
          <a:xfrm>
            <a:off x="987596" y="1576016"/>
            <a:ext cx="8053983" cy="2520000"/>
            <a:chOff x="954418" y="1358648"/>
            <a:chExt cx="8053983" cy="252000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B29DB5A5-92F3-44C5-95CD-C9BBF2D2F2A6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8401" y="1358648"/>
              <a:ext cx="3960000" cy="25200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6ADAEFD-5BD4-4AAB-98AD-A1B69F319185}"/>
                </a:ext>
              </a:extLst>
            </p:cNvPr>
            <p:cNvGrpSpPr/>
            <p:nvPr/>
          </p:nvGrpSpPr>
          <p:grpSpPr>
            <a:xfrm>
              <a:off x="954418" y="1358648"/>
              <a:ext cx="3960000" cy="2520000"/>
              <a:chOff x="954418" y="1358648"/>
              <a:chExt cx="3960000" cy="2520000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D44E6D99-0341-4278-AE18-0B2BFEBA91A3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4418" y="1358648"/>
                <a:ext cx="3960000" cy="25200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23BC141A-3F98-4599-BF8C-CBC7A6E2B5BC}"/>
                  </a:ext>
                </a:extLst>
              </p:cNvPr>
              <p:cNvCxnSpPr/>
              <p:nvPr/>
            </p:nvCxnSpPr>
            <p:spPr>
              <a:xfrm>
                <a:off x="1314000" y="3546000"/>
                <a:ext cx="3312368" cy="0"/>
              </a:xfrm>
              <a:prstGeom prst="line">
                <a:avLst/>
              </a:prstGeom>
              <a:ln w="317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CBCDD6A-6F11-4014-9709-C73C7E01708A}"/>
              </a:ext>
            </a:extLst>
          </p:cNvPr>
          <p:cNvSpPr txBox="1"/>
          <p:nvPr/>
        </p:nvSpPr>
        <p:spPr>
          <a:xfrm>
            <a:off x="2306021" y="1016647"/>
            <a:ext cx="200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B3CDE0"/>
                </a:highlight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미세먼지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066EC4-AF70-4D53-9FAE-0C0B906DC31D}"/>
              </a:ext>
            </a:extLst>
          </p:cNvPr>
          <p:cNvSpPr txBox="1"/>
          <p:nvPr/>
        </p:nvSpPr>
        <p:spPr>
          <a:xfrm>
            <a:off x="6342747" y="1016647"/>
            <a:ext cx="2004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B3CDE0"/>
                </a:highlight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이산화탄소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6035A74-7DD3-4DF8-B371-A689B0AB2EC3}"/>
              </a:ext>
            </a:extLst>
          </p:cNvPr>
          <p:cNvGrpSpPr/>
          <p:nvPr/>
        </p:nvGrpSpPr>
        <p:grpSpPr>
          <a:xfrm>
            <a:off x="1361098" y="4950273"/>
            <a:ext cx="288032" cy="154419"/>
            <a:chOff x="1115616" y="5221241"/>
            <a:chExt cx="288032" cy="154419"/>
          </a:xfrm>
        </p:grpSpPr>
        <p:sp>
          <p:nvSpPr>
            <p:cNvPr id="33" name="갈매기형 수장 31">
              <a:extLst>
                <a:ext uri="{FF2B5EF4-FFF2-40B4-BE49-F238E27FC236}">
                  <a16:creationId xmlns:a16="http://schemas.microsoft.com/office/drawing/2014/main" id="{36F03175-0C52-419B-8D89-9DBE4211615F}"/>
                </a:ext>
              </a:extLst>
            </p:cNvPr>
            <p:cNvSpPr/>
            <p:nvPr/>
          </p:nvSpPr>
          <p:spPr>
            <a:xfrm>
              <a:off x="1263267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4" name="갈매기형 수장 32">
              <a:extLst>
                <a:ext uri="{FF2B5EF4-FFF2-40B4-BE49-F238E27FC236}">
                  <a16:creationId xmlns:a16="http://schemas.microsoft.com/office/drawing/2014/main" id="{3D16A47C-5CA6-4837-8909-C66C856B1D07}"/>
                </a:ext>
              </a:extLst>
            </p:cNvPr>
            <p:cNvSpPr/>
            <p:nvPr/>
          </p:nvSpPr>
          <p:spPr>
            <a:xfrm>
              <a:off x="1115616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E3CDE43A-0A7B-49C7-8FAC-860E9C6BC025}"/>
              </a:ext>
            </a:extLst>
          </p:cNvPr>
          <p:cNvGrpSpPr/>
          <p:nvPr/>
        </p:nvGrpSpPr>
        <p:grpSpPr>
          <a:xfrm>
            <a:off x="1361098" y="5445224"/>
            <a:ext cx="288032" cy="154419"/>
            <a:chOff x="1115616" y="5221241"/>
            <a:chExt cx="288032" cy="154419"/>
          </a:xfrm>
        </p:grpSpPr>
        <p:sp>
          <p:nvSpPr>
            <p:cNvPr id="36" name="갈매기형 수장 31">
              <a:extLst>
                <a:ext uri="{FF2B5EF4-FFF2-40B4-BE49-F238E27FC236}">
                  <a16:creationId xmlns:a16="http://schemas.microsoft.com/office/drawing/2014/main" id="{A6DE3552-D040-40F9-8ABA-36D9D07508F1}"/>
                </a:ext>
              </a:extLst>
            </p:cNvPr>
            <p:cNvSpPr/>
            <p:nvPr/>
          </p:nvSpPr>
          <p:spPr>
            <a:xfrm>
              <a:off x="1263267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7" name="갈매기형 수장 32">
              <a:extLst>
                <a:ext uri="{FF2B5EF4-FFF2-40B4-BE49-F238E27FC236}">
                  <a16:creationId xmlns:a16="http://schemas.microsoft.com/office/drawing/2014/main" id="{70512C92-78E7-410E-9132-0780DD58C600}"/>
                </a:ext>
              </a:extLst>
            </p:cNvPr>
            <p:cNvSpPr/>
            <p:nvPr/>
          </p:nvSpPr>
          <p:spPr>
            <a:xfrm>
              <a:off x="1115616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31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772747" y="-487126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548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B9FBB-0669-48B5-97E0-2484A45C4118}"/>
              </a:ext>
            </a:extLst>
          </p:cNvPr>
          <p:cNvSpPr txBox="1"/>
          <p:nvPr/>
        </p:nvSpPr>
        <p:spPr>
          <a:xfrm>
            <a:off x="1206205" y="31935"/>
            <a:ext cx="263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개요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4E527C8-0601-49CD-92C7-39167BD27A2C}"/>
              </a:ext>
            </a:extLst>
          </p:cNvPr>
          <p:cNvGrpSpPr/>
          <p:nvPr/>
        </p:nvGrpSpPr>
        <p:grpSpPr>
          <a:xfrm>
            <a:off x="834359" y="31935"/>
            <a:ext cx="3377599" cy="523220"/>
            <a:chOff x="834360" y="31935"/>
            <a:chExt cx="2585512" cy="52322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340AE40-C6C3-44A6-B646-9852B91191CE}"/>
                </a:ext>
              </a:extLst>
            </p:cNvPr>
            <p:cNvSpPr/>
            <p:nvPr/>
          </p:nvSpPr>
          <p:spPr>
            <a:xfrm>
              <a:off x="834360" y="31935"/>
              <a:ext cx="2585512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9F8AB1-DBDC-4887-9449-7B587A560CB2}"/>
                </a:ext>
              </a:extLst>
            </p:cNvPr>
            <p:cNvSpPr txBox="1"/>
            <p:nvPr/>
          </p:nvSpPr>
          <p:spPr>
            <a:xfrm>
              <a:off x="1119004" y="31935"/>
              <a:ext cx="2016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데이터 탐색</a:t>
              </a:r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BFAFEC9-1CA1-47AF-A807-2E3C5C020F28}"/>
              </a:ext>
            </a:extLst>
          </p:cNvPr>
          <p:cNvSpPr txBox="1"/>
          <p:nvPr/>
        </p:nvSpPr>
        <p:spPr>
          <a:xfrm>
            <a:off x="1554777" y="940658"/>
            <a:ext cx="5141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highlight>
                  <a:srgbClr val="B3CDE0"/>
                </a:highlight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2018</a:t>
            </a:r>
            <a:r>
              <a:rPr lang="ko-KR" altLang="en-US" sz="2000" b="1" dirty="0">
                <a:highlight>
                  <a:srgbClr val="B3CDE0"/>
                </a:highlight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 서울시 태양광 전력거래량 데이터</a:t>
            </a:r>
          </a:p>
          <a:p>
            <a:endParaRPr lang="ko-KR" altLang="en-US" sz="2000" dirty="0">
              <a:highlight>
                <a:srgbClr val="B3CDE0"/>
              </a:highlight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B4DAA90-BE5F-45A0-9C28-D0DC390EBA3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"/>
          <a:stretch/>
        </p:blipFill>
        <p:spPr bwMode="auto">
          <a:xfrm>
            <a:off x="1554778" y="1575431"/>
            <a:ext cx="4720833" cy="2180373"/>
          </a:xfrm>
          <a:prstGeom prst="rect">
            <a:avLst/>
          </a:prstGeom>
          <a:ln w="15875">
            <a:solidFill>
              <a:schemeClr val="tx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FF6F6C-9F68-478B-B6E2-7B4F7659C976}"/>
              </a:ext>
            </a:extLst>
          </p:cNvPr>
          <p:cNvGrpSpPr/>
          <p:nvPr/>
        </p:nvGrpSpPr>
        <p:grpSpPr>
          <a:xfrm>
            <a:off x="1900196" y="4341731"/>
            <a:ext cx="5768148" cy="1607549"/>
            <a:chOff x="1695225" y="4941168"/>
            <a:chExt cx="5768148" cy="1607549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82EF3A7-C096-4590-A077-454F1EE59DD0}"/>
                </a:ext>
              </a:extLst>
            </p:cNvPr>
            <p:cNvGrpSpPr/>
            <p:nvPr/>
          </p:nvGrpSpPr>
          <p:grpSpPr>
            <a:xfrm>
              <a:off x="1695225" y="4941168"/>
              <a:ext cx="5768148" cy="1194810"/>
              <a:chOff x="1695225" y="4941168"/>
              <a:chExt cx="5768148" cy="11948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69B4CE1-686B-4FCA-A6C8-184F4D5A0698}"/>
                  </a:ext>
                </a:extLst>
              </p:cNvPr>
              <p:cNvSpPr txBox="1"/>
              <p:nvPr/>
            </p:nvSpPr>
            <p:spPr>
              <a:xfrm>
                <a:off x="1695225" y="4941168"/>
                <a:ext cx="3384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accent2">
                        <a:lumMod val="75000"/>
                      </a:schemeClr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1</a:t>
                </a:r>
                <a:r>
                  <a:rPr lang="ko-KR" altLang="en-US" dirty="0">
                    <a:solidFill>
                      <a:schemeClr val="accent2">
                        <a:lumMod val="75000"/>
                      </a:schemeClr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일 </a:t>
                </a:r>
                <a:r>
                  <a:rPr lang="ko-KR" altLang="en-US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단위 거래일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995B5CA-7ED4-4EE2-ABE7-C8D6AA28D6D2}"/>
                  </a:ext>
                </a:extLst>
              </p:cNvPr>
              <p:cNvSpPr txBox="1"/>
              <p:nvPr/>
            </p:nvSpPr>
            <p:spPr>
              <a:xfrm>
                <a:off x="1695225" y="5353907"/>
                <a:ext cx="338437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chemeClr val="accent2">
                        <a:lumMod val="75000"/>
                      </a:schemeClr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1</a:t>
                </a:r>
                <a:r>
                  <a:rPr lang="ko-KR" altLang="en-US" dirty="0">
                    <a:solidFill>
                      <a:schemeClr val="accent2">
                        <a:lumMod val="75000"/>
                      </a:schemeClr>
                    </a:solidFill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시간 </a:t>
                </a:r>
                <a:r>
                  <a:rPr lang="ko-KR" altLang="en-US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단위</a:t>
                </a:r>
                <a:r>
                  <a:rPr lang="en-US" altLang="ko-KR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(1-24)</a:t>
                </a:r>
                <a:r>
                  <a:rPr lang="ko-KR" altLang="en-US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 측정 시간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7E91831-5863-4BDD-94A9-3332534414AB}"/>
                  </a:ext>
                </a:extLst>
              </p:cNvPr>
              <p:cNvSpPr txBox="1"/>
              <p:nvPr/>
            </p:nvSpPr>
            <p:spPr>
              <a:xfrm>
                <a:off x="1695225" y="5766646"/>
                <a:ext cx="57681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전력이 생산되지 않은 시간대는 거래량 </a:t>
                </a:r>
                <a:r>
                  <a:rPr lang="en-US" altLang="ko-KR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0</a:t>
                </a:r>
                <a:r>
                  <a:rPr lang="ko-KR" altLang="en-US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으로 측정 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3F33D21-9A05-42FF-B9D8-1037EAD57DD5}"/>
                </a:ext>
              </a:extLst>
            </p:cNvPr>
            <p:cNvSpPr txBox="1"/>
            <p:nvPr/>
          </p:nvSpPr>
          <p:spPr>
            <a:xfrm>
              <a:off x="1695225" y="6179385"/>
              <a:ext cx="57681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결측값</a:t>
              </a:r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x</a:t>
              </a:r>
              <a:endPara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CC9C101-2EBD-4E7C-AAD7-D75F762869F8}"/>
              </a:ext>
            </a:extLst>
          </p:cNvPr>
          <p:cNvGrpSpPr/>
          <p:nvPr/>
        </p:nvGrpSpPr>
        <p:grpSpPr>
          <a:xfrm>
            <a:off x="1547664" y="4416307"/>
            <a:ext cx="288032" cy="154419"/>
            <a:chOff x="1115616" y="5221241"/>
            <a:chExt cx="288032" cy="154419"/>
          </a:xfrm>
        </p:grpSpPr>
        <p:sp>
          <p:nvSpPr>
            <p:cNvPr id="47" name="갈매기형 수장 31">
              <a:extLst>
                <a:ext uri="{FF2B5EF4-FFF2-40B4-BE49-F238E27FC236}">
                  <a16:creationId xmlns:a16="http://schemas.microsoft.com/office/drawing/2014/main" id="{3B1153FD-160B-434F-981F-EEC376E85574}"/>
                </a:ext>
              </a:extLst>
            </p:cNvPr>
            <p:cNvSpPr/>
            <p:nvPr/>
          </p:nvSpPr>
          <p:spPr>
            <a:xfrm>
              <a:off x="1263267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49" name="갈매기형 수장 32">
              <a:extLst>
                <a:ext uri="{FF2B5EF4-FFF2-40B4-BE49-F238E27FC236}">
                  <a16:creationId xmlns:a16="http://schemas.microsoft.com/office/drawing/2014/main" id="{0AB6470C-7B10-44EE-A598-F80B0B91ACCE}"/>
                </a:ext>
              </a:extLst>
            </p:cNvPr>
            <p:cNvSpPr/>
            <p:nvPr/>
          </p:nvSpPr>
          <p:spPr>
            <a:xfrm>
              <a:off x="1115616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CAC2078B-CB89-4D58-9D68-F27B469C3EDE}"/>
              </a:ext>
            </a:extLst>
          </p:cNvPr>
          <p:cNvGrpSpPr/>
          <p:nvPr/>
        </p:nvGrpSpPr>
        <p:grpSpPr>
          <a:xfrm>
            <a:off x="1547664" y="4837948"/>
            <a:ext cx="288032" cy="154419"/>
            <a:chOff x="1115616" y="5221241"/>
            <a:chExt cx="288032" cy="154419"/>
          </a:xfrm>
        </p:grpSpPr>
        <p:sp>
          <p:nvSpPr>
            <p:cNvPr id="66" name="갈매기형 수장 31">
              <a:extLst>
                <a:ext uri="{FF2B5EF4-FFF2-40B4-BE49-F238E27FC236}">
                  <a16:creationId xmlns:a16="http://schemas.microsoft.com/office/drawing/2014/main" id="{15F58E84-0196-4DB3-99CC-778EE131E2F0}"/>
                </a:ext>
              </a:extLst>
            </p:cNvPr>
            <p:cNvSpPr/>
            <p:nvPr/>
          </p:nvSpPr>
          <p:spPr>
            <a:xfrm>
              <a:off x="1263267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67" name="갈매기형 수장 32">
              <a:extLst>
                <a:ext uri="{FF2B5EF4-FFF2-40B4-BE49-F238E27FC236}">
                  <a16:creationId xmlns:a16="http://schemas.microsoft.com/office/drawing/2014/main" id="{2FF31F94-49E2-4C47-93E2-275D3123F999}"/>
                </a:ext>
              </a:extLst>
            </p:cNvPr>
            <p:cNvSpPr/>
            <p:nvPr/>
          </p:nvSpPr>
          <p:spPr>
            <a:xfrm>
              <a:off x="1115616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A5A015E8-C497-4A44-80A2-B2F3FF2E9F19}"/>
              </a:ext>
            </a:extLst>
          </p:cNvPr>
          <p:cNvGrpSpPr/>
          <p:nvPr/>
        </p:nvGrpSpPr>
        <p:grpSpPr>
          <a:xfrm>
            <a:off x="1547664" y="5220763"/>
            <a:ext cx="288032" cy="154419"/>
            <a:chOff x="1115616" y="5221241"/>
            <a:chExt cx="288032" cy="154419"/>
          </a:xfrm>
        </p:grpSpPr>
        <p:sp>
          <p:nvSpPr>
            <p:cNvPr id="69" name="갈매기형 수장 31">
              <a:extLst>
                <a:ext uri="{FF2B5EF4-FFF2-40B4-BE49-F238E27FC236}">
                  <a16:creationId xmlns:a16="http://schemas.microsoft.com/office/drawing/2014/main" id="{DB95B3AA-DAB6-4F79-900B-B8A24C4B0B8A}"/>
                </a:ext>
              </a:extLst>
            </p:cNvPr>
            <p:cNvSpPr/>
            <p:nvPr/>
          </p:nvSpPr>
          <p:spPr>
            <a:xfrm>
              <a:off x="1263267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70" name="갈매기형 수장 32">
              <a:extLst>
                <a:ext uri="{FF2B5EF4-FFF2-40B4-BE49-F238E27FC236}">
                  <a16:creationId xmlns:a16="http://schemas.microsoft.com/office/drawing/2014/main" id="{22EAD45A-DBC8-463B-8FA1-A4B236C66BA6}"/>
                </a:ext>
              </a:extLst>
            </p:cNvPr>
            <p:cNvSpPr/>
            <p:nvPr/>
          </p:nvSpPr>
          <p:spPr>
            <a:xfrm>
              <a:off x="1115616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5CC75DAD-A7F0-4A0E-B2C6-7924EEBD0D73}"/>
              </a:ext>
            </a:extLst>
          </p:cNvPr>
          <p:cNvGrpSpPr/>
          <p:nvPr/>
        </p:nvGrpSpPr>
        <p:grpSpPr>
          <a:xfrm>
            <a:off x="1547664" y="5650845"/>
            <a:ext cx="288032" cy="154419"/>
            <a:chOff x="1115616" y="5221241"/>
            <a:chExt cx="288032" cy="154419"/>
          </a:xfrm>
        </p:grpSpPr>
        <p:sp>
          <p:nvSpPr>
            <p:cNvPr id="72" name="갈매기형 수장 31">
              <a:extLst>
                <a:ext uri="{FF2B5EF4-FFF2-40B4-BE49-F238E27FC236}">
                  <a16:creationId xmlns:a16="http://schemas.microsoft.com/office/drawing/2014/main" id="{A7E0AE92-7EC0-4C00-8F32-43B9443FC07C}"/>
                </a:ext>
              </a:extLst>
            </p:cNvPr>
            <p:cNvSpPr/>
            <p:nvPr/>
          </p:nvSpPr>
          <p:spPr>
            <a:xfrm>
              <a:off x="1263267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73" name="갈매기형 수장 32">
              <a:extLst>
                <a:ext uri="{FF2B5EF4-FFF2-40B4-BE49-F238E27FC236}">
                  <a16:creationId xmlns:a16="http://schemas.microsoft.com/office/drawing/2014/main" id="{FEA54A4B-33DF-46CA-BC37-D354A104D7EE}"/>
                </a:ext>
              </a:extLst>
            </p:cNvPr>
            <p:cNvSpPr/>
            <p:nvPr/>
          </p:nvSpPr>
          <p:spPr>
            <a:xfrm>
              <a:off x="1115616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825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772747" y="-487126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548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B9FBB-0669-48B5-97E0-2484A45C4118}"/>
              </a:ext>
            </a:extLst>
          </p:cNvPr>
          <p:cNvSpPr txBox="1"/>
          <p:nvPr/>
        </p:nvSpPr>
        <p:spPr>
          <a:xfrm>
            <a:off x="1206205" y="31935"/>
            <a:ext cx="263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개요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4E527C8-0601-49CD-92C7-39167BD27A2C}"/>
              </a:ext>
            </a:extLst>
          </p:cNvPr>
          <p:cNvGrpSpPr/>
          <p:nvPr/>
        </p:nvGrpSpPr>
        <p:grpSpPr>
          <a:xfrm>
            <a:off x="834359" y="31935"/>
            <a:ext cx="3377599" cy="523220"/>
            <a:chOff x="834360" y="31935"/>
            <a:chExt cx="2585512" cy="52322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340AE40-C6C3-44A6-B646-9852B91191CE}"/>
                </a:ext>
              </a:extLst>
            </p:cNvPr>
            <p:cNvSpPr/>
            <p:nvPr/>
          </p:nvSpPr>
          <p:spPr>
            <a:xfrm>
              <a:off x="834360" y="31935"/>
              <a:ext cx="2585512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9F8AB1-DBDC-4887-9449-7B587A560CB2}"/>
                </a:ext>
              </a:extLst>
            </p:cNvPr>
            <p:cNvSpPr txBox="1"/>
            <p:nvPr/>
          </p:nvSpPr>
          <p:spPr>
            <a:xfrm>
              <a:off x="1119004" y="31935"/>
              <a:ext cx="2016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데이터 탐색</a:t>
              </a:r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F851CB58-D985-4A34-89C8-CFD072D8D72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89" y="1340768"/>
            <a:ext cx="6531021" cy="2903901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219E905-7E0D-4C15-BAF4-82061D0E0A9A}"/>
              </a:ext>
            </a:extLst>
          </p:cNvPr>
          <p:cNvGrpSpPr/>
          <p:nvPr/>
        </p:nvGrpSpPr>
        <p:grpSpPr>
          <a:xfrm>
            <a:off x="2051720" y="4725144"/>
            <a:ext cx="2664296" cy="873388"/>
            <a:chOff x="6156176" y="1475587"/>
            <a:chExt cx="2664296" cy="87338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77AF55F-19C9-40C1-B3EC-5A4CA177BE27}"/>
                </a:ext>
              </a:extLst>
            </p:cNvPr>
            <p:cNvSpPr txBox="1"/>
            <p:nvPr/>
          </p:nvSpPr>
          <p:spPr>
            <a:xfrm>
              <a:off x="6156176" y="1475587"/>
              <a:ext cx="2664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분포가 왼쪽으로 치우침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F95574-5086-4422-83AC-93317331391F}"/>
                </a:ext>
              </a:extLst>
            </p:cNvPr>
            <p:cNvSpPr txBox="1"/>
            <p:nvPr/>
          </p:nvSpPr>
          <p:spPr>
            <a:xfrm>
              <a:off x="6156176" y="1979643"/>
              <a:ext cx="2215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이상치 </a:t>
              </a:r>
              <a:r>
                <a:rPr lang="en-US" altLang="ko-KR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x</a:t>
              </a:r>
              <a:endPara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EB83A035-4ADD-4296-953F-8EAC1C3EA2D0}"/>
              </a:ext>
            </a:extLst>
          </p:cNvPr>
          <p:cNvGrpSpPr/>
          <p:nvPr/>
        </p:nvGrpSpPr>
        <p:grpSpPr>
          <a:xfrm>
            <a:off x="1708262" y="4798539"/>
            <a:ext cx="288032" cy="154419"/>
            <a:chOff x="1115616" y="5221241"/>
            <a:chExt cx="288032" cy="154419"/>
          </a:xfrm>
        </p:grpSpPr>
        <p:sp>
          <p:nvSpPr>
            <p:cNvPr id="46" name="갈매기형 수장 31">
              <a:extLst>
                <a:ext uri="{FF2B5EF4-FFF2-40B4-BE49-F238E27FC236}">
                  <a16:creationId xmlns:a16="http://schemas.microsoft.com/office/drawing/2014/main" id="{CE531185-6E99-4FBA-9F80-1AC1DA1C43AE}"/>
                </a:ext>
              </a:extLst>
            </p:cNvPr>
            <p:cNvSpPr/>
            <p:nvPr/>
          </p:nvSpPr>
          <p:spPr>
            <a:xfrm>
              <a:off x="1263267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47" name="갈매기형 수장 32">
              <a:extLst>
                <a:ext uri="{FF2B5EF4-FFF2-40B4-BE49-F238E27FC236}">
                  <a16:creationId xmlns:a16="http://schemas.microsoft.com/office/drawing/2014/main" id="{5B540D03-E1A8-49C7-B8E6-B54110A72C80}"/>
                </a:ext>
              </a:extLst>
            </p:cNvPr>
            <p:cNvSpPr/>
            <p:nvPr/>
          </p:nvSpPr>
          <p:spPr>
            <a:xfrm>
              <a:off x="1115616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5BA396C-DE41-4846-8CC7-B6360FDD1A09}"/>
              </a:ext>
            </a:extLst>
          </p:cNvPr>
          <p:cNvGrpSpPr/>
          <p:nvPr/>
        </p:nvGrpSpPr>
        <p:grpSpPr>
          <a:xfrm>
            <a:off x="1708262" y="5301208"/>
            <a:ext cx="288032" cy="154419"/>
            <a:chOff x="1115616" y="5221241"/>
            <a:chExt cx="288032" cy="154419"/>
          </a:xfrm>
        </p:grpSpPr>
        <p:sp>
          <p:nvSpPr>
            <p:cNvPr id="50" name="갈매기형 수장 31">
              <a:extLst>
                <a:ext uri="{FF2B5EF4-FFF2-40B4-BE49-F238E27FC236}">
                  <a16:creationId xmlns:a16="http://schemas.microsoft.com/office/drawing/2014/main" id="{D511ADE3-992F-4E17-B931-EA8FE6B51F62}"/>
                </a:ext>
              </a:extLst>
            </p:cNvPr>
            <p:cNvSpPr/>
            <p:nvPr/>
          </p:nvSpPr>
          <p:spPr>
            <a:xfrm>
              <a:off x="1263267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52" name="갈매기형 수장 32">
              <a:extLst>
                <a:ext uri="{FF2B5EF4-FFF2-40B4-BE49-F238E27FC236}">
                  <a16:creationId xmlns:a16="http://schemas.microsoft.com/office/drawing/2014/main" id="{D9BD42C8-B0E7-4E60-8CCD-251F21762AC3}"/>
                </a:ext>
              </a:extLst>
            </p:cNvPr>
            <p:cNvSpPr/>
            <p:nvPr/>
          </p:nvSpPr>
          <p:spPr>
            <a:xfrm>
              <a:off x="1115616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713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772747" y="-487126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548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B9FBB-0669-48B5-97E0-2484A45C4118}"/>
              </a:ext>
            </a:extLst>
          </p:cNvPr>
          <p:cNvSpPr txBox="1"/>
          <p:nvPr/>
        </p:nvSpPr>
        <p:spPr>
          <a:xfrm>
            <a:off x="1206205" y="31935"/>
            <a:ext cx="263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개요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4E527C8-0601-49CD-92C7-39167BD27A2C}"/>
              </a:ext>
            </a:extLst>
          </p:cNvPr>
          <p:cNvGrpSpPr/>
          <p:nvPr/>
        </p:nvGrpSpPr>
        <p:grpSpPr>
          <a:xfrm>
            <a:off x="834359" y="31935"/>
            <a:ext cx="3377599" cy="523220"/>
            <a:chOff x="834360" y="31935"/>
            <a:chExt cx="2585512" cy="52322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340AE40-C6C3-44A6-B646-9852B91191CE}"/>
                </a:ext>
              </a:extLst>
            </p:cNvPr>
            <p:cNvSpPr/>
            <p:nvPr/>
          </p:nvSpPr>
          <p:spPr>
            <a:xfrm>
              <a:off x="834360" y="31935"/>
              <a:ext cx="2585512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9F8AB1-DBDC-4887-9449-7B587A560CB2}"/>
                </a:ext>
              </a:extLst>
            </p:cNvPr>
            <p:cNvSpPr txBox="1"/>
            <p:nvPr/>
          </p:nvSpPr>
          <p:spPr>
            <a:xfrm>
              <a:off x="1119004" y="31935"/>
              <a:ext cx="2016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데이터 탐색</a:t>
              </a:r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6DD6C4C1-8BB4-4990-89DE-317010D0D19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07704" y="1705518"/>
            <a:ext cx="5688630" cy="30408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3F2DB2D-ECA7-4B28-B757-20D52BEDEBBE}"/>
              </a:ext>
            </a:extLst>
          </p:cNvPr>
          <p:cNvSpPr txBox="1"/>
          <p:nvPr/>
        </p:nvSpPr>
        <p:spPr>
          <a:xfrm>
            <a:off x="3171182" y="5373216"/>
            <a:ext cx="3161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highlight>
                  <a:srgbClr val="FFFF00"/>
                </a:highlight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시기별 </a:t>
            </a:r>
            <a:r>
              <a:rPr lang="ko-KR" altLang="en-US" dirty="0" err="1">
                <a:highlight>
                  <a:srgbClr val="FFFF00"/>
                </a:highlight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합산값을</a:t>
            </a:r>
            <a:r>
              <a:rPr lang="ko-KR" altLang="en-US" dirty="0">
                <a:highlight>
                  <a:srgbClr val="FFFF00"/>
                </a:highlight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분석에 사용</a:t>
            </a:r>
          </a:p>
        </p:txBody>
      </p:sp>
    </p:spTree>
    <p:extLst>
      <p:ext uri="{BB962C8B-B14F-4D97-AF65-F5344CB8AC3E}">
        <p14:creationId xmlns:p14="http://schemas.microsoft.com/office/powerpoint/2010/main" val="13931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건물, 도시, 파란색이(가) 표시된 사진&#10;&#10;자동 생성된 설명">
            <a:extLst>
              <a:ext uri="{FF2B5EF4-FFF2-40B4-BE49-F238E27FC236}">
                <a16:creationId xmlns:a16="http://schemas.microsoft.com/office/drawing/2014/main" id="{4A7CB3A2-4E1B-4A8D-8A87-2B599F09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13132"/>
            <a:ext cx="9144000" cy="68580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043AC92-95F2-4133-A29F-8FC1295BB0B0}"/>
              </a:ext>
            </a:extLst>
          </p:cNvPr>
          <p:cNvSpPr/>
          <p:nvPr/>
        </p:nvSpPr>
        <p:spPr>
          <a:xfrm>
            <a:off x="0" y="4005"/>
            <a:ext cx="9144000" cy="6867128"/>
          </a:xfrm>
          <a:prstGeom prst="rect">
            <a:avLst/>
          </a:prstGeom>
          <a:solidFill>
            <a:schemeClr val="bg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63BF51-4371-49F5-A20C-BBFF7C575129}"/>
              </a:ext>
            </a:extLst>
          </p:cNvPr>
          <p:cNvSpPr/>
          <p:nvPr/>
        </p:nvSpPr>
        <p:spPr>
          <a:xfrm>
            <a:off x="2987824" y="-9129"/>
            <a:ext cx="6156176" cy="688026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6AEC09-4706-4ECC-88F9-EC351FF3153F}"/>
              </a:ext>
            </a:extLst>
          </p:cNvPr>
          <p:cNvSpPr txBox="1"/>
          <p:nvPr/>
        </p:nvSpPr>
        <p:spPr>
          <a:xfrm>
            <a:off x="3635896" y="1700808"/>
            <a:ext cx="417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3. </a:t>
            </a:r>
            <a:r>
              <a:rPr lang="ko-KR" altLang="en-US" sz="40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데이터 분석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8A1563-90CC-4018-9C96-73C3C8EEA151}"/>
              </a:ext>
            </a:extLst>
          </p:cNvPr>
          <p:cNvGrpSpPr/>
          <p:nvPr/>
        </p:nvGrpSpPr>
        <p:grpSpPr>
          <a:xfrm>
            <a:off x="4283968" y="2896343"/>
            <a:ext cx="2232248" cy="1064731"/>
            <a:chOff x="4139952" y="2780928"/>
            <a:chExt cx="2232248" cy="106473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12089D6-7011-45BF-B451-7AE9495994CC}"/>
                </a:ext>
              </a:extLst>
            </p:cNvPr>
            <p:cNvSpPr txBox="1"/>
            <p:nvPr/>
          </p:nvSpPr>
          <p:spPr>
            <a:xfrm>
              <a:off x="4139952" y="2780928"/>
              <a:ext cx="2232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데이터 시각화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8293B2-55EC-4C7F-9F55-BDC6D2152F4E}"/>
                </a:ext>
              </a:extLst>
            </p:cNvPr>
            <p:cNvSpPr txBox="1"/>
            <p:nvPr/>
          </p:nvSpPr>
          <p:spPr>
            <a:xfrm>
              <a:off x="4139952" y="3383994"/>
              <a:ext cx="2232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회귀분석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718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772747" y="-487126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48B9FBB-0669-48B5-97E0-2484A45C4118}"/>
              </a:ext>
            </a:extLst>
          </p:cNvPr>
          <p:cNvSpPr txBox="1"/>
          <p:nvPr/>
        </p:nvSpPr>
        <p:spPr>
          <a:xfrm>
            <a:off x="1206205" y="31935"/>
            <a:ext cx="263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개요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4E527C8-0601-49CD-92C7-39167BD27A2C}"/>
              </a:ext>
            </a:extLst>
          </p:cNvPr>
          <p:cNvGrpSpPr/>
          <p:nvPr/>
        </p:nvGrpSpPr>
        <p:grpSpPr>
          <a:xfrm>
            <a:off x="834359" y="31935"/>
            <a:ext cx="3377599" cy="523220"/>
            <a:chOff x="834360" y="31935"/>
            <a:chExt cx="2585512" cy="52322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340AE40-C6C3-44A6-B646-9852B91191CE}"/>
                </a:ext>
              </a:extLst>
            </p:cNvPr>
            <p:cNvSpPr/>
            <p:nvPr/>
          </p:nvSpPr>
          <p:spPr>
            <a:xfrm>
              <a:off x="834360" y="31935"/>
              <a:ext cx="2585512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9F8AB1-DBDC-4887-9449-7B587A560CB2}"/>
                </a:ext>
              </a:extLst>
            </p:cNvPr>
            <p:cNvSpPr txBox="1"/>
            <p:nvPr/>
          </p:nvSpPr>
          <p:spPr>
            <a:xfrm>
              <a:off x="1119004" y="31935"/>
              <a:ext cx="2016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데이터 분석</a:t>
              </a:r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F47338-9A57-4687-92ED-BAB609E1C3DF}"/>
              </a:ext>
            </a:extLst>
          </p:cNvPr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B4E0F7B-A722-4B5F-A052-4F8F9CA22736}"/>
              </a:ext>
            </a:extLst>
          </p:cNvPr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18901-0A17-4D85-9974-7DE7A822F336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729D75-28AD-432B-878C-342069CE3B7B}"/>
              </a:ext>
            </a:extLst>
          </p:cNvPr>
          <p:cNvSpPr txBox="1"/>
          <p:nvPr/>
        </p:nvSpPr>
        <p:spPr>
          <a:xfrm>
            <a:off x="107504" y="1819563"/>
            <a:ext cx="557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18BE1-C2D7-457E-923A-5C6749327CDF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FB3CD-01D2-4984-ABDF-0A2D11A9F27F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E7B0E-2BBC-4008-A54F-2FB20AD40B1E}"/>
              </a:ext>
            </a:extLst>
          </p:cNvPr>
          <p:cNvSpPr txBox="1"/>
          <p:nvPr/>
        </p:nvSpPr>
        <p:spPr>
          <a:xfrm>
            <a:off x="1197550" y="759176"/>
            <a:ext cx="287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시각화</a:t>
            </a:r>
            <a:r>
              <a:rPr lang="en-US" altLang="ko-KR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– 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월별 대기오염도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754A893C-E4E5-4F6A-9FED-1E3D4A8C54F4}"/>
              </a:ext>
            </a:extLst>
          </p:cNvPr>
          <p:cNvGrpSpPr/>
          <p:nvPr/>
        </p:nvGrpSpPr>
        <p:grpSpPr>
          <a:xfrm>
            <a:off x="797326" y="1236198"/>
            <a:ext cx="8723904" cy="5398021"/>
            <a:chOff x="834359" y="1381901"/>
            <a:chExt cx="8723904" cy="5398021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59646FE5-AC58-48B1-9502-1664913C5863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94"/>
            <a:stretch/>
          </p:blipFill>
          <p:spPr bwMode="auto">
            <a:xfrm>
              <a:off x="1197551" y="4216964"/>
              <a:ext cx="3109197" cy="25629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BA0E69B9-3C24-4D63-838A-E61A66DD83FC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455"/>
            <a:stretch/>
          </p:blipFill>
          <p:spPr bwMode="auto">
            <a:xfrm>
              <a:off x="2959519" y="1381901"/>
              <a:ext cx="3109198" cy="2562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C8E2D31-DE96-4F72-B3EC-8F6AC019C183}"/>
                </a:ext>
              </a:extLst>
            </p:cNvPr>
            <p:cNvPicPr/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965"/>
            <a:stretch/>
          </p:blipFill>
          <p:spPr bwMode="auto">
            <a:xfrm>
              <a:off x="4837253" y="4216964"/>
              <a:ext cx="3109196" cy="25628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A0DE091-D58A-4717-B4FF-19F6E3E2552C}"/>
                </a:ext>
              </a:extLst>
            </p:cNvPr>
            <p:cNvSpPr txBox="1"/>
            <p:nvPr/>
          </p:nvSpPr>
          <p:spPr>
            <a:xfrm>
              <a:off x="6068717" y="1755981"/>
              <a:ext cx="1728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262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미세먼지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3858AF-A26C-4EA6-8112-959A5E3EE41D}"/>
                </a:ext>
              </a:extLst>
            </p:cNvPr>
            <p:cNvSpPr txBox="1"/>
            <p:nvPr/>
          </p:nvSpPr>
          <p:spPr>
            <a:xfrm>
              <a:off x="6068717" y="2642136"/>
              <a:ext cx="1728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99CC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초미세먼지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05017C-50EB-4E3F-A871-48C68F24EBE7}"/>
                </a:ext>
              </a:extLst>
            </p:cNvPr>
            <p:cNvSpPr txBox="1"/>
            <p:nvPr/>
          </p:nvSpPr>
          <p:spPr>
            <a:xfrm>
              <a:off x="834359" y="4444750"/>
              <a:ext cx="1728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262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이산화탄소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317FA6D-A9FF-41FE-B4E2-A660E6CBC2AE}"/>
                </a:ext>
              </a:extLst>
            </p:cNvPr>
            <p:cNvSpPr txBox="1"/>
            <p:nvPr/>
          </p:nvSpPr>
          <p:spPr>
            <a:xfrm>
              <a:off x="7776940" y="6124654"/>
              <a:ext cx="1728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F262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아황산가스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2FDEF53-42C8-442D-A1B4-8F4B011595FC}"/>
                </a:ext>
              </a:extLst>
            </p:cNvPr>
            <p:cNvSpPr txBox="1"/>
            <p:nvPr/>
          </p:nvSpPr>
          <p:spPr>
            <a:xfrm>
              <a:off x="7830093" y="4239038"/>
              <a:ext cx="1728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66FF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이산화질소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992569-D205-4354-AC28-E1F6AF8467FC}"/>
                </a:ext>
              </a:extLst>
            </p:cNvPr>
            <p:cNvSpPr txBox="1"/>
            <p:nvPr/>
          </p:nvSpPr>
          <p:spPr>
            <a:xfrm>
              <a:off x="7826085" y="5654195"/>
              <a:ext cx="17281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rgbClr val="00C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오존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41995A50-F29C-4E29-B15F-497F4C7CF5B8}"/>
              </a:ext>
            </a:extLst>
          </p:cNvPr>
          <p:cNvSpPr txBox="1"/>
          <p:nvPr/>
        </p:nvSpPr>
        <p:spPr>
          <a:xfrm>
            <a:off x="4223916" y="3241923"/>
            <a:ext cx="57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6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월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3B642A-68C0-48B3-84FA-A2088B72368C}"/>
              </a:ext>
            </a:extLst>
          </p:cNvPr>
          <p:cNvSpPr txBox="1"/>
          <p:nvPr/>
        </p:nvSpPr>
        <p:spPr>
          <a:xfrm>
            <a:off x="2403891" y="6117578"/>
            <a:ext cx="57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6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월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9FEE334-5F86-4AAB-8319-A693E6853193}"/>
              </a:ext>
            </a:extLst>
          </p:cNvPr>
          <p:cNvSpPr txBox="1"/>
          <p:nvPr/>
        </p:nvSpPr>
        <p:spPr>
          <a:xfrm>
            <a:off x="6031684" y="5993988"/>
            <a:ext cx="57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6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251684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5" grpId="0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772747" y="-487126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48B9FBB-0669-48B5-97E0-2484A45C4118}"/>
              </a:ext>
            </a:extLst>
          </p:cNvPr>
          <p:cNvSpPr txBox="1"/>
          <p:nvPr/>
        </p:nvSpPr>
        <p:spPr>
          <a:xfrm>
            <a:off x="1206205" y="31935"/>
            <a:ext cx="263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개요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4E527C8-0601-49CD-92C7-39167BD27A2C}"/>
              </a:ext>
            </a:extLst>
          </p:cNvPr>
          <p:cNvGrpSpPr/>
          <p:nvPr/>
        </p:nvGrpSpPr>
        <p:grpSpPr>
          <a:xfrm>
            <a:off x="834359" y="31935"/>
            <a:ext cx="3377599" cy="523220"/>
            <a:chOff x="834360" y="31935"/>
            <a:chExt cx="2585512" cy="52322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340AE40-C6C3-44A6-B646-9852B91191CE}"/>
                </a:ext>
              </a:extLst>
            </p:cNvPr>
            <p:cNvSpPr/>
            <p:nvPr/>
          </p:nvSpPr>
          <p:spPr>
            <a:xfrm>
              <a:off x="834360" y="31935"/>
              <a:ext cx="2585512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9F8AB1-DBDC-4887-9449-7B587A560CB2}"/>
                </a:ext>
              </a:extLst>
            </p:cNvPr>
            <p:cNvSpPr txBox="1"/>
            <p:nvPr/>
          </p:nvSpPr>
          <p:spPr>
            <a:xfrm>
              <a:off x="1119004" y="31935"/>
              <a:ext cx="2016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데이터 분석</a:t>
              </a:r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F47338-9A57-4687-92ED-BAB609E1C3DF}"/>
              </a:ext>
            </a:extLst>
          </p:cNvPr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B4E0F7B-A722-4B5F-A052-4F8F9CA22736}"/>
              </a:ext>
            </a:extLst>
          </p:cNvPr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18901-0A17-4D85-9974-7DE7A822F336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729D75-28AD-432B-878C-342069CE3B7B}"/>
              </a:ext>
            </a:extLst>
          </p:cNvPr>
          <p:cNvSpPr txBox="1"/>
          <p:nvPr/>
        </p:nvSpPr>
        <p:spPr>
          <a:xfrm>
            <a:off x="107504" y="1819563"/>
            <a:ext cx="557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18BE1-C2D7-457E-923A-5C6749327CDF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FB3CD-01D2-4984-ABDF-0A2D11A9F27F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44BE43-AC94-4257-A484-DF54DE42B2F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32"/>
          <a:stretch/>
        </p:blipFill>
        <p:spPr bwMode="auto">
          <a:xfrm>
            <a:off x="2452843" y="1388588"/>
            <a:ext cx="4065066" cy="313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5734A9-E360-4C68-A315-E55014F12DE0}"/>
              </a:ext>
            </a:extLst>
          </p:cNvPr>
          <p:cNvSpPr txBox="1"/>
          <p:nvPr/>
        </p:nvSpPr>
        <p:spPr>
          <a:xfrm>
            <a:off x="4197224" y="1268760"/>
            <a:ext cx="57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C5F868-9549-48F8-BB6A-A5122A061832}"/>
              </a:ext>
            </a:extLst>
          </p:cNvPr>
          <p:cNvSpPr txBox="1"/>
          <p:nvPr/>
        </p:nvSpPr>
        <p:spPr>
          <a:xfrm>
            <a:off x="6499862" y="3344905"/>
            <a:ext cx="172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262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태양광 에너지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5698C3-56C7-42D3-BF41-46B2EBD26769}"/>
              </a:ext>
            </a:extLst>
          </p:cNvPr>
          <p:cNvSpPr txBox="1"/>
          <p:nvPr/>
        </p:nvSpPr>
        <p:spPr>
          <a:xfrm>
            <a:off x="1610587" y="5317177"/>
            <a:ext cx="2088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태양광 에너지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0C3294-BEFF-4B24-9643-4A3AD2A071BE}"/>
              </a:ext>
            </a:extLst>
          </p:cNvPr>
          <p:cNvSpPr txBox="1"/>
          <p:nvPr/>
        </p:nvSpPr>
        <p:spPr>
          <a:xfrm>
            <a:off x="5940152" y="5317177"/>
            <a:ext cx="2088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2">
                    <a:lumMod val="75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대기 오염도</a:t>
            </a:r>
          </a:p>
        </p:txBody>
      </p:sp>
      <p:sp>
        <p:nvSpPr>
          <p:cNvPr id="21" name="화살표: 왼쪽/오른쪽 20">
            <a:extLst>
              <a:ext uri="{FF2B5EF4-FFF2-40B4-BE49-F238E27FC236}">
                <a16:creationId xmlns:a16="http://schemas.microsoft.com/office/drawing/2014/main" id="{E54B9992-2244-4936-9569-D5BDCC37381C}"/>
              </a:ext>
            </a:extLst>
          </p:cNvPr>
          <p:cNvSpPr/>
          <p:nvPr/>
        </p:nvSpPr>
        <p:spPr>
          <a:xfrm>
            <a:off x="4279412" y="5317176"/>
            <a:ext cx="1080122" cy="461665"/>
          </a:xfrm>
          <a:prstGeom prst="leftRightArrow">
            <a:avLst/>
          </a:prstGeom>
          <a:solidFill>
            <a:schemeClr val="tx1">
              <a:lumMod val="85000"/>
              <a:lumOff val="1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8F5EB7-DB83-4263-998C-281ED6144A59}"/>
              </a:ext>
            </a:extLst>
          </p:cNvPr>
          <p:cNvSpPr txBox="1"/>
          <p:nvPr/>
        </p:nvSpPr>
        <p:spPr>
          <a:xfrm>
            <a:off x="1197550" y="759176"/>
            <a:ext cx="308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시각화</a:t>
            </a:r>
            <a:r>
              <a:rPr lang="en-US" altLang="ko-KR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 – </a:t>
            </a:r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월별 태양광 에너지</a:t>
            </a:r>
          </a:p>
        </p:txBody>
      </p:sp>
    </p:spTree>
    <p:extLst>
      <p:ext uri="{BB962C8B-B14F-4D97-AF65-F5344CB8AC3E}">
        <p14:creationId xmlns:p14="http://schemas.microsoft.com/office/powerpoint/2010/main" val="407404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20" grpId="0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772747" y="-487126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48B9FBB-0669-48B5-97E0-2484A45C4118}"/>
              </a:ext>
            </a:extLst>
          </p:cNvPr>
          <p:cNvSpPr txBox="1"/>
          <p:nvPr/>
        </p:nvSpPr>
        <p:spPr>
          <a:xfrm>
            <a:off x="1206205" y="31935"/>
            <a:ext cx="263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개요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4E527C8-0601-49CD-92C7-39167BD27A2C}"/>
              </a:ext>
            </a:extLst>
          </p:cNvPr>
          <p:cNvGrpSpPr/>
          <p:nvPr/>
        </p:nvGrpSpPr>
        <p:grpSpPr>
          <a:xfrm>
            <a:off x="834359" y="31935"/>
            <a:ext cx="3377599" cy="523220"/>
            <a:chOff x="834360" y="31935"/>
            <a:chExt cx="2585512" cy="52322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340AE40-C6C3-44A6-B646-9852B91191CE}"/>
                </a:ext>
              </a:extLst>
            </p:cNvPr>
            <p:cNvSpPr/>
            <p:nvPr/>
          </p:nvSpPr>
          <p:spPr>
            <a:xfrm>
              <a:off x="834360" y="31935"/>
              <a:ext cx="2585512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9F8AB1-DBDC-4887-9449-7B587A560CB2}"/>
                </a:ext>
              </a:extLst>
            </p:cNvPr>
            <p:cNvSpPr txBox="1"/>
            <p:nvPr/>
          </p:nvSpPr>
          <p:spPr>
            <a:xfrm>
              <a:off x="1119004" y="31935"/>
              <a:ext cx="2016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데이터 분석</a:t>
              </a:r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F47338-9A57-4687-92ED-BAB609E1C3DF}"/>
              </a:ext>
            </a:extLst>
          </p:cNvPr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B4E0F7B-A722-4B5F-A052-4F8F9CA22736}"/>
              </a:ext>
            </a:extLst>
          </p:cNvPr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18901-0A17-4D85-9974-7DE7A822F336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729D75-28AD-432B-878C-342069CE3B7B}"/>
              </a:ext>
            </a:extLst>
          </p:cNvPr>
          <p:cNvSpPr txBox="1"/>
          <p:nvPr/>
        </p:nvSpPr>
        <p:spPr>
          <a:xfrm>
            <a:off x="107504" y="1819563"/>
            <a:ext cx="557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18BE1-C2D7-457E-923A-5C6749327CDF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FB3CD-01D2-4984-ABDF-0A2D11A9F27F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01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ED09C81-4DF6-4AF5-9C52-2C20783D1D2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77907" y="1156572"/>
            <a:ext cx="7598731" cy="4825607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19D186B-8DD8-4CE6-AEA0-2F932F1E1003}"/>
              </a:ext>
            </a:extLst>
          </p:cNvPr>
          <p:cNvGrpSpPr/>
          <p:nvPr/>
        </p:nvGrpSpPr>
        <p:grpSpPr>
          <a:xfrm>
            <a:off x="1326774" y="1679322"/>
            <a:ext cx="7119225" cy="3921584"/>
            <a:chOff x="1326774" y="1679322"/>
            <a:chExt cx="7119225" cy="392158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01747C9-4EB1-4506-A051-0709D38CCE4A}"/>
                </a:ext>
              </a:extLst>
            </p:cNvPr>
            <p:cNvSpPr txBox="1"/>
            <p:nvPr/>
          </p:nvSpPr>
          <p:spPr>
            <a:xfrm>
              <a:off x="1326774" y="1679322"/>
              <a:ext cx="1445026" cy="40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C0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이산화질소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C5CEC1E-CF68-4BBF-98B8-A25A8024D105}"/>
                </a:ext>
              </a:extLst>
            </p:cNvPr>
            <p:cNvSpPr txBox="1"/>
            <p:nvPr/>
          </p:nvSpPr>
          <p:spPr>
            <a:xfrm>
              <a:off x="2627784" y="2267580"/>
              <a:ext cx="8061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122ED4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오존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1BBB69-6FEB-45E2-8190-8EE2A99C9215}"/>
                </a:ext>
              </a:extLst>
            </p:cNvPr>
            <p:cNvSpPr txBox="1"/>
            <p:nvPr/>
          </p:nvSpPr>
          <p:spPr>
            <a:xfrm>
              <a:off x="3203848" y="2845578"/>
              <a:ext cx="1445026" cy="40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>
                  <a:solidFill>
                    <a:srgbClr val="C0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이산화탄소</a:t>
              </a:r>
              <a:endParaRPr lang="ko-KR" altLang="en-US" sz="2000" b="1" dirty="0">
                <a:solidFill>
                  <a:srgbClr val="C0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CB0F4F-87DC-40E0-979D-E30F5F64E13A}"/>
                </a:ext>
              </a:extLst>
            </p:cNvPr>
            <p:cNvSpPr txBox="1"/>
            <p:nvPr/>
          </p:nvSpPr>
          <p:spPr>
            <a:xfrm>
              <a:off x="5220072" y="3928509"/>
              <a:ext cx="1445026" cy="40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C0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미세먼지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03D1EE6-9BD7-4F18-BB38-C65BE59E720D}"/>
                </a:ext>
              </a:extLst>
            </p:cNvPr>
            <p:cNvSpPr txBox="1"/>
            <p:nvPr/>
          </p:nvSpPr>
          <p:spPr>
            <a:xfrm>
              <a:off x="6084168" y="4509120"/>
              <a:ext cx="1445026" cy="403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C0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초미세먼지</a:t>
              </a: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B0CC680-9903-4EB6-B239-44C1D05322A1}"/>
                </a:ext>
              </a:extLst>
            </p:cNvPr>
            <p:cNvSpPr/>
            <p:nvPr/>
          </p:nvSpPr>
          <p:spPr>
            <a:xfrm>
              <a:off x="7077847" y="4912654"/>
              <a:ext cx="1368152" cy="688252"/>
            </a:xfrm>
            <a:prstGeom prst="ellipse">
              <a:avLst/>
            </a:prstGeom>
            <a:solidFill>
              <a:schemeClr val="accent1">
                <a:alpha val="44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2">
                      <a:lumMod val="7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태양광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96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772747" y="-487126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48B9FBB-0669-48B5-97E0-2484A45C4118}"/>
              </a:ext>
            </a:extLst>
          </p:cNvPr>
          <p:cNvSpPr txBox="1"/>
          <p:nvPr/>
        </p:nvSpPr>
        <p:spPr>
          <a:xfrm>
            <a:off x="1206205" y="31935"/>
            <a:ext cx="263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개요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4E527C8-0601-49CD-92C7-39167BD27A2C}"/>
              </a:ext>
            </a:extLst>
          </p:cNvPr>
          <p:cNvGrpSpPr/>
          <p:nvPr/>
        </p:nvGrpSpPr>
        <p:grpSpPr>
          <a:xfrm>
            <a:off x="834359" y="31935"/>
            <a:ext cx="3377599" cy="523220"/>
            <a:chOff x="834360" y="31935"/>
            <a:chExt cx="2585512" cy="52322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340AE40-C6C3-44A6-B646-9852B91191CE}"/>
                </a:ext>
              </a:extLst>
            </p:cNvPr>
            <p:cNvSpPr/>
            <p:nvPr/>
          </p:nvSpPr>
          <p:spPr>
            <a:xfrm>
              <a:off x="834360" y="31935"/>
              <a:ext cx="2585512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9F8AB1-DBDC-4887-9449-7B587A560CB2}"/>
                </a:ext>
              </a:extLst>
            </p:cNvPr>
            <p:cNvSpPr txBox="1"/>
            <p:nvPr/>
          </p:nvSpPr>
          <p:spPr>
            <a:xfrm>
              <a:off x="1119004" y="31935"/>
              <a:ext cx="2016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데이터 분석</a:t>
              </a:r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F47338-9A57-4687-92ED-BAB609E1C3DF}"/>
              </a:ext>
            </a:extLst>
          </p:cNvPr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B4E0F7B-A722-4B5F-A052-4F8F9CA22736}"/>
              </a:ext>
            </a:extLst>
          </p:cNvPr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18901-0A17-4D85-9974-7DE7A822F336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729D75-28AD-432B-878C-342069CE3B7B}"/>
              </a:ext>
            </a:extLst>
          </p:cNvPr>
          <p:cNvSpPr txBox="1"/>
          <p:nvPr/>
        </p:nvSpPr>
        <p:spPr>
          <a:xfrm>
            <a:off x="107504" y="1819563"/>
            <a:ext cx="557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18BE1-C2D7-457E-923A-5C6749327CDF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FB3CD-01D2-4984-ABDF-0A2D11A9F27F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BCB9CA-AA04-4F55-9DD5-E4B31B0335EF}"/>
              </a:ext>
            </a:extLst>
          </p:cNvPr>
          <p:cNvSpPr txBox="1"/>
          <p:nvPr/>
        </p:nvSpPr>
        <p:spPr>
          <a:xfrm>
            <a:off x="1206205" y="980728"/>
            <a:ext cx="286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단계별 선택법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50E482-6BF1-4CD4-BAFE-87098751E755}"/>
              </a:ext>
            </a:extLst>
          </p:cNvPr>
          <p:cNvSpPr txBox="1"/>
          <p:nvPr/>
        </p:nvSpPr>
        <p:spPr>
          <a:xfrm>
            <a:off x="1206204" y="1731658"/>
            <a:ext cx="5165981" cy="473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highlight>
                  <a:srgbClr val="FFFF00"/>
                </a:highlight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단계별 선택</a:t>
            </a:r>
            <a:r>
              <a:rPr lang="en-US" altLang="ko-KR" b="1" dirty="0">
                <a:highlight>
                  <a:srgbClr val="FFFF00"/>
                </a:highlight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(stepwise)</a:t>
            </a:r>
            <a:r>
              <a:rPr lang="ko-KR" altLang="en-US" b="1" dirty="0">
                <a:highlight>
                  <a:srgbClr val="FFFF00"/>
                </a:highlight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후 선별된 요인</a:t>
            </a:r>
            <a:r>
              <a:rPr lang="en-US" altLang="ko-KR" b="1" dirty="0">
                <a:highlight>
                  <a:srgbClr val="FFFF00"/>
                </a:highlight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b="1" dirty="0">
                <a:highlight>
                  <a:srgbClr val="FFFF00"/>
                </a:highlight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설명변수</a:t>
            </a:r>
            <a:r>
              <a:rPr lang="en-US" altLang="ko-KR" b="1" dirty="0">
                <a:highlight>
                  <a:srgbClr val="FFFF00"/>
                </a:highlight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790397-DB6F-47A5-ADFC-9F891836FBCF}"/>
              </a:ext>
            </a:extLst>
          </p:cNvPr>
          <p:cNvSpPr txBox="1"/>
          <p:nvPr/>
        </p:nvSpPr>
        <p:spPr>
          <a:xfrm>
            <a:off x="1619675" y="3570953"/>
            <a:ext cx="352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st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_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이산화탄소 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이산화탄소 농도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B37404-68F0-4243-A1BB-5F56A53B0D6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02509" y="2524683"/>
            <a:ext cx="7436616" cy="616285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033CA7-57E5-4CDF-B703-ECF145B2ECDB}"/>
              </a:ext>
            </a:extLst>
          </p:cNvPr>
          <p:cNvSpPr txBox="1"/>
          <p:nvPr/>
        </p:nvSpPr>
        <p:spPr>
          <a:xfrm>
            <a:off x="1619674" y="4067780"/>
            <a:ext cx="352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st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_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오존 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(</a:t>
            </a:r>
            <a:r>
              <a:rPr lang="ko-KR" altLang="en-US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오존 농도</a:t>
            </a:r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)</a:t>
            </a: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0B4DD3-BC02-4A67-9163-9166C342FB64}"/>
              </a:ext>
            </a:extLst>
          </p:cNvPr>
          <p:cNvSpPr txBox="1"/>
          <p:nvPr/>
        </p:nvSpPr>
        <p:spPr>
          <a:xfrm>
            <a:off x="1187626" y="3634701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</a:t>
            </a: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9F3705-011D-4CB9-9E33-CAB766BC5718}"/>
              </a:ext>
            </a:extLst>
          </p:cNvPr>
          <p:cNvSpPr txBox="1"/>
          <p:nvPr/>
        </p:nvSpPr>
        <p:spPr>
          <a:xfrm>
            <a:off x="1187626" y="4090828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  <a:sym typeface="Wingdings" panose="05000000000000000000" pitchFamily="2" charset="2"/>
              </a:rPr>
              <a:t></a:t>
            </a: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C51450-0EB7-4301-ABAD-E0C4FAEE9882}"/>
              </a:ext>
            </a:extLst>
          </p:cNvPr>
          <p:cNvSpPr txBox="1"/>
          <p:nvPr/>
        </p:nvSpPr>
        <p:spPr>
          <a:xfrm>
            <a:off x="1259630" y="5433870"/>
            <a:ext cx="5616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모형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: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태양광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~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이산화탄소 </a:t>
            </a:r>
            <a:r>
              <a:rPr lang="en-US" altLang="ko-KR" sz="2400" dirty="0">
                <a:solidFill>
                  <a:schemeClr val="accent1">
                    <a:lumMod val="50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+ </a:t>
            </a:r>
            <a:r>
              <a:rPr lang="ko-KR" altLang="en-US" sz="2400" dirty="0">
                <a:solidFill>
                  <a:schemeClr val="accent1">
                    <a:lumMod val="50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오존</a:t>
            </a:r>
          </a:p>
        </p:txBody>
      </p:sp>
    </p:spTree>
    <p:extLst>
      <p:ext uri="{BB962C8B-B14F-4D97-AF65-F5344CB8AC3E}">
        <p14:creationId xmlns:p14="http://schemas.microsoft.com/office/powerpoint/2010/main" val="92312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772747" y="-487126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48B9FBB-0669-48B5-97E0-2484A45C4118}"/>
              </a:ext>
            </a:extLst>
          </p:cNvPr>
          <p:cNvSpPr txBox="1"/>
          <p:nvPr/>
        </p:nvSpPr>
        <p:spPr>
          <a:xfrm>
            <a:off x="1206205" y="31935"/>
            <a:ext cx="263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개요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4E527C8-0601-49CD-92C7-39167BD27A2C}"/>
              </a:ext>
            </a:extLst>
          </p:cNvPr>
          <p:cNvGrpSpPr/>
          <p:nvPr/>
        </p:nvGrpSpPr>
        <p:grpSpPr>
          <a:xfrm>
            <a:off x="834359" y="31935"/>
            <a:ext cx="3377599" cy="523220"/>
            <a:chOff x="834360" y="31935"/>
            <a:chExt cx="2585512" cy="52322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340AE40-C6C3-44A6-B646-9852B91191CE}"/>
                </a:ext>
              </a:extLst>
            </p:cNvPr>
            <p:cNvSpPr/>
            <p:nvPr/>
          </p:nvSpPr>
          <p:spPr>
            <a:xfrm>
              <a:off x="834360" y="31935"/>
              <a:ext cx="2585512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9F8AB1-DBDC-4887-9449-7B587A560CB2}"/>
                </a:ext>
              </a:extLst>
            </p:cNvPr>
            <p:cNvSpPr txBox="1"/>
            <p:nvPr/>
          </p:nvSpPr>
          <p:spPr>
            <a:xfrm>
              <a:off x="1119004" y="31935"/>
              <a:ext cx="2016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데이터 분석</a:t>
              </a:r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F47338-9A57-4687-92ED-BAB609E1C3DF}"/>
              </a:ext>
            </a:extLst>
          </p:cNvPr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B4E0F7B-A722-4B5F-A052-4F8F9CA22736}"/>
              </a:ext>
            </a:extLst>
          </p:cNvPr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18901-0A17-4D85-9974-7DE7A822F336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729D75-28AD-432B-878C-342069CE3B7B}"/>
              </a:ext>
            </a:extLst>
          </p:cNvPr>
          <p:cNvSpPr txBox="1"/>
          <p:nvPr/>
        </p:nvSpPr>
        <p:spPr>
          <a:xfrm>
            <a:off x="107504" y="1819563"/>
            <a:ext cx="557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18BE1-C2D7-457E-923A-5C6749327CDF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FB3CD-01D2-4984-ABDF-0A2D11A9F27F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01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2AEBEF-74F5-47B5-AA42-54656256F5F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10288" y="1524941"/>
            <a:ext cx="7144386" cy="2002581"/>
          </a:xfrm>
          <a:prstGeom prst="rect">
            <a:avLst/>
          </a:prstGeom>
          <a:ln w="12700"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0AE732-86E8-4959-8923-D01F15506EFE}"/>
              </a:ext>
            </a:extLst>
          </p:cNvPr>
          <p:cNvSpPr txBox="1"/>
          <p:nvPr/>
        </p:nvSpPr>
        <p:spPr>
          <a:xfrm>
            <a:off x="1206205" y="980728"/>
            <a:ext cx="286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회귀분석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8D45AD5-2FA5-4243-A32A-1A4E5385F47B}"/>
              </a:ext>
            </a:extLst>
          </p:cNvPr>
          <p:cNvSpPr/>
          <p:nvPr/>
        </p:nvSpPr>
        <p:spPr>
          <a:xfrm>
            <a:off x="3171943" y="2886390"/>
            <a:ext cx="636263" cy="57048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1333FF8-FEAA-469B-883F-F4BA26B0455B}"/>
              </a:ext>
            </a:extLst>
          </p:cNvPr>
          <p:cNvGrpSpPr/>
          <p:nvPr/>
        </p:nvGrpSpPr>
        <p:grpSpPr>
          <a:xfrm>
            <a:off x="1410762" y="4245585"/>
            <a:ext cx="288032" cy="154419"/>
            <a:chOff x="1115616" y="5221241"/>
            <a:chExt cx="288032" cy="154419"/>
          </a:xfrm>
        </p:grpSpPr>
        <p:sp>
          <p:nvSpPr>
            <p:cNvPr id="20" name="갈매기형 수장 31">
              <a:extLst>
                <a:ext uri="{FF2B5EF4-FFF2-40B4-BE49-F238E27FC236}">
                  <a16:creationId xmlns:a16="http://schemas.microsoft.com/office/drawing/2014/main" id="{339445C1-62EC-44B8-8AE8-B6E062B2C909}"/>
                </a:ext>
              </a:extLst>
            </p:cNvPr>
            <p:cNvSpPr/>
            <p:nvPr/>
          </p:nvSpPr>
          <p:spPr>
            <a:xfrm>
              <a:off x="1263267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21" name="갈매기형 수장 32">
              <a:extLst>
                <a:ext uri="{FF2B5EF4-FFF2-40B4-BE49-F238E27FC236}">
                  <a16:creationId xmlns:a16="http://schemas.microsoft.com/office/drawing/2014/main" id="{D4CF00D7-10D1-4307-82C1-8C9421F84866}"/>
                </a:ext>
              </a:extLst>
            </p:cNvPr>
            <p:cNvSpPr/>
            <p:nvPr/>
          </p:nvSpPr>
          <p:spPr>
            <a:xfrm>
              <a:off x="1115616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49FA40-4746-4BA5-95E0-560CBFE37979}"/>
                  </a:ext>
                </a:extLst>
              </p:cNvPr>
              <p:cNvSpPr txBox="1"/>
              <p:nvPr/>
            </p:nvSpPr>
            <p:spPr>
              <a:xfrm>
                <a:off x="1871700" y="4149080"/>
                <a:ext cx="51125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(</a:t>
                </a:r>
                <a:r>
                  <a:rPr lang="ko-KR" altLang="en-US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결정계수</a:t>
                </a:r>
                <a:r>
                  <a:rPr lang="en-US" altLang="ko-KR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) : 0.8925</a:t>
                </a:r>
                <a:endPara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B49FA40-4746-4BA5-95E0-560CBFE37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700" y="4149080"/>
                <a:ext cx="5112568" cy="369332"/>
              </a:xfrm>
              <a:prstGeom prst="rect">
                <a:avLst/>
              </a:prstGeom>
              <a:blipFill>
                <a:blip r:embed="rId4"/>
                <a:stretch>
                  <a:fillRect t="-6667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EFA0ABFB-B578-450E-A19D-E5A6A6247AE2}"/>
              </a:ext>
            </a:extLst>
          </p:cNvPr>
          <p:cNvSpPr txBox="1"/>
          <p:nvPr/>
        </p:nvSpPr>
        <p:spPr>
          <a:xfrm>
            <a:off x="1871700" y="4653229"/>
            <a:ext cx="33843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kern="100" dirty="0">
                <a:solidFill>
                  <a:srgbClr val="00000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맑은 고딕" panose="020B0503020000020004" pitchFamily="50" charset="-127"/>
              </a:rPr>
              <a:t>F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맑은 고딕" panose="020B0503020000020004" pitchFamily="50" charset="-127"/>
              </a:rPr>
              <a:t>통계량의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맑은 고딕" panose="020B0503020000020004" pitchFamily="50" charset="-127"/>
              </a:rPr>
              <a:t> p-value</a:t>
            </a:r>
            <a:r>
              <a:rPr lang="en-US" altLang="ko-KR" kern="100" dirty="0">
                <a:solidFill>
                  <a:srgbClr val="0000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  <a:cs typeface="맑은 고딕" panose="020B0503020000020004" pitchFamily="50" charset="-127"/>
              </a:rPr>
              <a:t> :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맑은 고딕" panose="020B0503020000020004" pitchFamily="50" charset="-127"/>
              </a:rPr>
              <a:t> </a:t>
            </a:r>
            <a:r>
              <a:rPr lang="en-US" altLang="ko-KR" sz="1800" kern="100" dirty="0">
                <a:solidFill>
                  <a:srgbClr val="00000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맑은 고딕" panose="020B0503020000020004" pitchFamily="50" charset="-127"/>
              </a:rPr>
              <a:t>0.00004</a:t>
            </a: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5D9530E-D6DC-4AF7-A2C1-6F5CB8748418}"/>
              </a:ext>
            </a:extLst>
          </p:cNvPr>
          <p:cNvGrpSpPr/>
          <p:nvPr/>
        </p:nvGrpSpPr>
        <p:grpSpPr>
          <a:xfrm>
            <a:off x="1410762" y="4760685"/>
            <a:ext cx="288032" cy="154419"/>
            <a:chOff x="1115616" y="5221241"/>
            <a:chExt cx="288032" cy="154419"/>
          </a:xfrm>
        </p:grpSpPr>
        <p:sp>
          <p:nvSpPr>
            <p:cNvPr id="33" name="갈매기형 수장 31">
              <a:extLst>
                <a:ext uri="{FF2B5EF4-FFF2-40B4-BE49-F238E27FC236}">
                  <a16:creationId xmlns:a16="http://schemas.microsoft.com/office/drawing/2014/main" id="{DBB7D997-7DF0-44D9-8DC0-57E096D98BCE}"/>
                </a:ext>
              </a:extLst>
            </p:cNvPr>
            <p:cNvSpPr/>
            <p:nvPr/>
          </p:nvSpPr>
          <p:spPr>
            <a:xfrm>
              <a:off x="1263267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4" name="갈매기형 수장 32">
              <a:extLst>
                <a:ext uri="{FF2B5EF4-FFF2-40B4-BE49-F238E27FC236}">
                  <a16:creationId xmlns:a16="http://schemas.microsoft.com/office/drawing/2014/main" id="{E5500996-F81E-483C-B68A-124030398F82}"/>
                </a:ext>
              </a:extLst>
            </p:cNvPr>
            <p:cNvSpPr/>
            <p:nvPr/>
          </p:nvSpPr>
          <p:spPr>
            <a:xfrm>
              <a:off x="1115616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E338519-ED92-4762-8291-8BE340841877}"/>
              </a:ext>
            </a:extLst>
          </p:cNvPr>
          <p:cNvSpPr txBox="1"/>
          <p:nvPr/>
        </p:nvSpPr>
        <p:spPr>
          <a:xfrm>
            <a:off x="5256069" y="4637839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2A100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&lt;  0.05</a:t>
            </a:r>
            <a:endParaRPr lang="ko-KR" altLang="en-US" sz="2000" b="1" dirty="0">
              <a:solidFill>
                <a:srgbClr val="F2A100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033F7E04-A9BF-47C7-9953-BCEC78A45B39}"/>
              </a:ext>
            </a:extLst>
          </p:cNvPr>
          <p:cNvSpPr/>
          <p:nvPr/>
        </p:nvSpPr>
        <p:spPr>
          <a:xfrm>
            <a:off x="5162574" y="3052511"/>
            <a:ext cx="1019530" cy="57606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B7DF233-3693-42F5-892C-519A0FFA9D69}"/>
              </a:ext>
            </a:extLst>
          </p:cNvPr>
          <p:cNvGrpSpPr/>
          <p:nvPr/>
        </p:nvGrpSpPr>
        <p:grpSpPr>
          <a:xfrm>
            <a:off x="1440812" y="5621178"/>
            <a:ext cx="6731588" cy="400110"/>
            <a:chOff x="1206205" y="5579948"/>
            <a:chExt cx="6731588" cy="400110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C2DBAC2-DDA5-4D28-BA59-C838AD21358C}"/>
                </a:ext>
              </a:extLst>
            </p:cNvPr>
            <p:cNvSpPr txBox="1"/>
            <p:nvPr/>
          </p:nvSpPr>
          <p:spPr>
            <a:xfrm>
              <a:off x="1206205" y="5579948"/>
              <a:ext cx="28617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2">
                      <a:lumMod val="75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이산화탄소 ↓  오존 ↑</a:t>
              </a:r>
            </a:p>
          </p:txBody>
        </p:sp>
        <p:sp>
          <p:nvSpPr>
            <p:cNvPr id="38" name="화살표: 오른쪽 37">
              <a:extLst>
                <a:ext uri="{FF2B5EF4-FFF2-40B4-BE49-F238E27FC236}">
                  <a16:creationId xmlns:a16="http://schemas.microsoft.com/office/drawing/2014/main" id="{30DCB0E0-6768-4975-88FD-D6679B5F8D21}"/>
                </a:ext>
              </a:extLst>
            </p:cNvPr>
            <p:cNvSpPr/>
            <p:nvPr/>
          </p:nvSpPr>
          <p:spPr>
            <a:xfrm>
              <a:off x="4211958" y="5615952"/>
              <a:ext cx="1008132" cy="297324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D0C916-8F31-4DF0-879A-DCA95E61FA7A}"/>
                </a:ext>
              </a:extLst>
            </p:cNvPr>
            <p:cNvSpPr txBox="1"/>
            <p:nvPr/>
          </p:nvSpPr>
          <p:spPr>
            <a:xfrm>
              <a:off x="5724128" y="5579948"/>
              <a:ext cx="22136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1">
                      <a:lumMod val="50000"/>
                    </a:schemeClr>
                  </a:solidFill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태양광 에너지 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66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31" grpId="0"/>
      <p:bldP spid="18" grpId="0"/>
      <p:bldP spid="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외, 담장, 전면, 채이(가) 표시된 사진&#10;&#10;자동 생성된 설명">
            <a:extLst>
              <a:ext uri="{FF2B5EF4-FFF2-40B4-BE49-F238E27FC236}">
                <a16:creationId xmlns:a16="http://schemas.microsoft.com/office/drawing/2014/main" id="{8884805A-D5BA-428A-AD96-B812695ABE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3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595EE7-4CE3-4059-87B2-665B963C60FB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46FBC7-1318-4483-99F2-7370D36011E8}"/>
              </a:ext>
            </a:extLst>
          </p:cNvPr>
          <p:cNvSpPr txBox="1"/>
          <p:nvPr/>
        </p:nvSpPr>
        <p:spPr>
          <a:xfrm>
            <a:off x="1259632" y="908720"/>
            <a:ext cx="15841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chemeClr val="accent5">
                    <a:lumMod val="50000"/>
                  </a:schemeClr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목차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E1C1D71-4F5B-45A8-A9A9-FD1963EB60DC}"/>
              </a:ext>
            </a:extLst>
          </p:cNvPr>
          <p:cNvGrpSpPr/>
          <p:nvPr/>
        </p:nvGrpSpPr>
        <p:grpSpPr>
          <a:xfrm>
            <a:off x="4427984" y="1052736"/>
            <a:ext cx="4536504" cy="4305039"/>
            <a:chOff x="4427984" y="877290"/>
            <a:chExt cx="4536504" cy="4305039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978E6C62-72AD-4C2C-AB05-561C1185AECA}"/>
                </a:ext>
              </a:extLst>
            </p:cNvPr>
            <p:cNvGrpSpPr/>
            <p:nvPr/>
          </p:nvGrpSpPr>
          <p:grpSpPr>
            <a:xfrm>
              <a:off x="4427984" y="877290"/>
              <a:ext cx="4536504" cy="3064951"/>
              <a:chOff x="4211960" y="301226"/>
              <a:chExt cx="4536504" cy="3064951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F07CD5-A26F-4BA0-8205-3C40AC73D560}"/>
                  </a:ext>
                </a:extLst>
              </p:cNvPr>
              <p:cNvSpPr txBox="1"/>
              <p:nvPr/>
            </p:nvSpPr>
            <p:spPr>
              <a:xfrm>
                <a:off x="4211960" y="301226"/>
                <a:ext cx="45365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ko-KR" altLang="en-US" sz="3200" dirty="0"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프로젝트 개요</a:t>
                </a:r>
                <a:endParaRPr lang="en-US" altLang="ko-KR" sz="3200" dirty="0">
                  <a:latin typeface="210 옴니고딕 050" panose="02020603020101020101" pitchFamily="18" charset="-127"/>
                  <a:ea typeface="210 옴니고딕 050" panose="02020603020101020101" pitchFamily="18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9A26CF6-1EFB-4FAA-BF6F-74D8DED3E4EF}"/>
                  </a:ext>
                </a:extLst>
              </p:cNvPr>
              <p:cNvSpPr txBox="1"/>
              <p:nvPr/>
            </p:nvSpPr>
            <p:spPr>
              <a:xfrm>
                <a:off x="4211960" y="1541314"/>
                <a:ext cx="45365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2. </a:t>
                </a:r>
                <a:r>
                  <a:rPr lang="ko-KR" altLang="en-US" sz="3200" dirty="0"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데이터 탐색</a:t>
                </a:r>
                <a:endParaRPr lang="en-US" altLang="ko-KR" sz="3200" dirty="0">
                  <a:latin typeface="210 옴니고딕 050" panose="02020603020101020101" pitchFamily="18" charset="-127"/>
                  <a:ea typeface="210 옴니고딕 050" panose="02020603020101020101" pitchFamily="18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3EDB597-70FD-4DED-9AD0-06A04C7AE8CF}"/>
                  </a:ext>
                </a:extLst>
              </p:cNvPr>
              <p:cNvSpPr txBox="1"/>
              <p:nvPr/>
            </p:nvSpPr>
            <p:spPr>
              <a:xfrm>
                <a:off x="4211960" y="2781402"/>
                <a:ext cx="45365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dirty="0"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3. </a:t>
                </a:r>
                <a:r>
                  <a:rPr lang="ko-KR" altLang="en-US" sz="3200" dirty="0">
                    <a:latin typeface="210 옴니고딕 050" panose="02020603020101020101" pitchFamily="18" charset="-127"/>
                    <a:ea typeface="210 옴니고딕 050" panose="02020603020101020101" pitchFamily="18" charset="-127"/>
                  </a:rPr>
                  <a:t>데이터 분석</a:t>
                </a:r>
                <a:endParaRPr lang="en-US" altLang="ko-KR" sz="3200" dirty="0">
                  <a:latin typeface="210 옴니고딕 050" panose="02020603020101020101" pitchFamily="18" charset="-127"/>
                  <a:ea typeface="210 옴니고딕 050" panose="02020603020101020101" pitchFamily="18" charset="-127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45FD28-7BB3-4DBE-B588-70B7475E7B5D}"/>
                </a:ext>
              </a:extLst>
            </p:cNvPr>
            <p:cNvSpPr txBox="1"/>
            <p:nvPr/>
          </p:nvSpPr>
          <p:spPr>
            <a:xfrm>
              <a:off x="4427984" y="4597554"/>
              <a:ext cx="45365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4. </a:t>
              </a:r>
              <a:r>
                <a:rPr lang="ko-KR" altLang="en-US" sz="3200" dirty="0">
                  <a:latin typeface="210 옴니고딕 050" panose="02020603020101020101" pitchFamily="18" charset="-127"/>
                  <a:ea typeface="210 옴니고딕 050" panose="02020603020101020101" pitchFamily="18" charset="-127"/>
                </a:rPr>
                <a:t>기대 효과</a:t>
              </a:r>
              <a:endParaRPr lang="en-US" altLang="ko-KR" sz="3200" dirty="0">
                <a:latin typeface="210 옴니고딕 050" panose="02020603020101020101" pitchFamily="18" charset="-127"/>
                <a:ea typeface="210 옴니고딕 050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22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772747" y="-487126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48B9FBB-0669-48B5-97E0-2484A45C4118}"/>
              </a:ext>
            </a:extLst>
          </p:cNvPr>
          <p:cNvSpPr txBox="1"/>
          <p:nvPr/>
        </p:nvSpPr>
        <p:spPr>
          <a:xfrm>
            <a:off x="1206205" y="31935"/>
            <a:ext cx="263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개요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4E527C8-0601-49CD-92C7-39167BD27A2C}"/>
              </a:ext>
            </a:extLst>
          </p:cNvPr>
          <p:cNvGrpSpPr/>
          <p:nvPr/>
        </p:nvGrpSpPr>
        <p:grpSpPr>
          <a:xfrm>
            <a:off x="834359" y="31935"/>
            <a:ext cx="3377599" cy="523220"/>
            <a:chOff x="834360" y="31935"/>
            <a:chExt cx="2585512" cy="52322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340AE40-C6C3-44A6-B646-9852B91191CE}"/>
                </a:ext>
              </a:extLst>
            </p:cNvPr>
            <p:cNvSpPr/>
            <p:nvPr/>
          </p:nvSpPr>
          <p:spPr>
            <a:xfrm>
              <a:off x="834360" y="31935"/>
              <a:ext cx="2585512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9F8AB1-DBDC-4887-9449-7B587A560CB2}"/>
                </a:ext>
              </a:extLst>
            </p:cNvPr>
            <p:cNvSpPr txBox="1"/>
            <p:nvPr/>
          </p:nvSpPr>
          <p:spPr>
            <a:xfrm>
              <a:off x="1119004" y="31935"/>
              <a:ext cx="2016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데이터 분석</a:t>
              </a:r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F47338-9A57-4687-92ED-BAB609E1C3DF}"/>
              </a:ext>
            </a:extLst>
          </p:cNvPr>
          <p:cNvSpPr/>
          <p:nvPr/>
        </p:nvSpPr>
        <p:spPr>
          <a:xfrm>
            <a:off x="-9283" y="1804348"/>
            <a:ext cx="834325" cy="3435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B4E0F7B-A722-4B5F-A052-4F8F9CA22736}"/>
              </a:ext>
            </a:extLst>
          </p:cNvPr>
          <p:cNvSpPr/>
          <p:nvPr/>
        </p:nvSpPr>
        <p:spPr>
          <a:xfrm rot="5400000">
            <a:off x="702755" y="2134422"/>
            <a:ext cx="81142" cy="108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918901-0A17-4D85-9974-7DE7A822F336}"/>
              </a:ext>
            </a:extLst>
          </p:cNvPr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729D75-28AD-432B-878C-342069CE3B7B}"/>
              </a:ext>
            </a:extLst>
          </p:cNvPr>
          <p:cNvSpPr txBox="1"/>
          <p:nvPr/>
        </p:nvSpPr>
        <p:spPr>
          <a:xfrm>
            <a:off x="107504" y="1819563"/>
            <a:ext cx="557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518BE1-C2D7-457E-923A-5C6749327CDF}"/>
              </a:ext>
            </a:extLst>
          </p:cNvPr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6FB3CD-01D2-4984-ABDF-0A2D11A9F27F}"/>
              </a:ext>
            </a:extLst>
          </p:cNvPr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01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70F6542-5A6F-4A12-8CEC-834257043E64}"/>
              </a:ext>
            </a:extLst>
          </p:cNvPr>
          <p:cNvGrpSpPr/>
          <p:nvPr/>
        </p:nvGrpSpPr>
        <p:grpSpPr>
          <a:xfrm>
            <a:off x="1159346" y="1801886"/>
            <a:ext cx="7533227" cy="3144503"/>
            <a:chOff x="1542781" y="1555422"/>
            <a:chExt cx="6562725" cy="241046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2CCAAED-625D-4729-9456-06E872B4B256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2781" y="1563677"/>
              <a:ext cx="3438525" cy="2378075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A05B255-5855-48D3-9C54-C703D8FA22E0}"/>
                </a:ext>
              </a:extLst>
            </p:cNvPr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9991" y="1555422"/>
              <a:ext cx="3485515" cy="241046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3BD1365-9759-4EC2-9D15-3A81BA7AA295}"/>
              </a:ext>
            </a:extLst>
          </p:cNvPr>
          <p:cNvSpPr txBox="1"/>
          <p:nvPr/>
        </p:nvSpPr>
        <p:spPr>
          <a:xfrm>
            <a:off x="1206205" y="980728"/>
            <a:ext cx="2861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결과 해석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9D30C0-D4E6-4666-A65F-50B00F28D2E3}"/>
              </a:ext>
            </a:extLst>
          </p:cNvPr>
          <p:cNvSpPr txBox="1"/>
          <p:nvPr/>
        </p:nvSpPr>
        <p:spPr>
          <a:xfrm>
            <a:off x="1864023" y="1444714"/>
            <a:ext cx="2110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highlight>
                  <a:srgbClr val="B3CDE0"/>
                </a:highlight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이산화질소 농도</a:t>
            </a:r>
            <a:endParaRPr lang="ko-KR" altLang="en-US" sz="2000" b="1" dirty="0">
              <a:highlight>
                <a:srgbClr val="B3CDE0"/>
              </a:highlight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5B3B58-AEFE-40B7-BEC4-83BAF3E82FF3}"/>
              </a:ext>
            </a:extLst>
          </p:cNvPr>
          <p:cNvSpPr txBox="1"/>
          <p:nvPr/>
        </p:nvSpPr>
        <p:spPr>
          <a:xfrm>
            <a:off x="5989289" y="1444714"/>
            <a:ext cx="1319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highlight>
                  <a:srgbClr val="B3CDE0"/>
                </a:highlight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오존 농도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12BB392-67B0-4C16-90C8-EA79F79FE4FF}"/>
              </a:ext>
            </a:extLst>
          </p:cNvPr>
          <p:cNvGrpSpPr/>
          <p:nvPr/>
        </p:nvGrpSpPr>
        <p:grpSpPr>
          <a:xfrm>
            <a:off x="2321468" y="4992225"/>
            <a:ext cx="1195809" cy="1186660"/>
            <a:chOff x="1864023" y="4946389"/>
            <a:chExt cx="1195809" cy="118666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F2ECB8-A2F1-4B7E-A8F5-34FF682BD7E0}"/>
                </a:ext>
              </a:extLst>
            </p:cNvPr>
            <p:cNvSpPr txBox="1"/>
            <p:nvPr/>
          </p:nvSpPr>
          <p:spPr>
            <a:xfrm>
              <a:off x="1864023" y="4946389"/>
              <a:ext cx="1051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제주도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B299CEF-2EB0-4E75-A141-346545379E53}"/>
                </a:ext>
              </a:extLst>
            </p:cNvPr>
            <p:cNvSpPr txBox="1"/>
            <p:nvPr/>
          </p:nvSpPr>
          <p:spPr>
            <a:xfrm>
              <a:off x="1864023" y="5355053"/>
              <a:ext cx="1051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전라도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5518D68-3739-43BB-B2D7-027837F415AA}"/>
                </a:ext>
              </a:extLst>
            </p:cNvPr>
            <p:cNvSpPr txBox="1"/>
            <p:nvPr/>
          </p:nvSpPr>
          <p:spPr>
            <a:xfrm>
              <a:off x="1864023" y="5763717"/>
              <a:ext cx="1195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경상북도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B22048-16E3-4A41-852C-843240B44278}"/>
              </a:ext>
            </a:extLst>
          </p:cNvPr>
          <p:cNvGrpSpPr/>
          <p:nvPr/>
        </p:nvGrpSpPr>
        <p:grpSpPr>
          <a:xfrm>
            <a:off x="6094190" y="4992225"/>
            <a:ext cx="1195809" cy="1186660"/>
            <a:chOff x="5743672" y="4946389"/>
            <a:chExt cx="1195809" cy="118666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58DC43E-0315-4772-8E1C-A722A83A785B}"/>
                </a:ext>
              </a:extLst>
            </p:cNvPr>
            <p:cNvSpPr txBox="1"/>
            <p:nvPr/>
          </p:nvSpPr>
          <p:spPr>
            <a:xfrm>
              <a:off x="5743672" y="4946389"/>
              <a:ext cx="1051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제주도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106F131-1B32-4D56-9BF5-6CE5B7BA72CB}"/>
                </a:ext>
              </a:extLst>
            </p:cNvPr>
            <p:cNvSpPr txBox="1"/>
            <p:nvPr/>
          </p:nvSpPr>
          <p:spPr>
            <a:xfrm>
              <a:off x="5743672" y="5355053"/>
              <a:ext cx="10517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경상도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21EEE0-AB69-43E8-B507-6B1F98BB8A00}"/>
                </a:ext>
              </a:extLst>
            </p:cNvPr>
            <p:cNvSpPr txBox="1"/>
            <p:nvPr/>
          </p:nvSpPr>
          <p:spPr>
            <a:xfrm>
              <a:off x="5743672" y="5763717"/>
              <a:ext cx="1195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전라북도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253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건물, 도시, 파란색이(가) 표시된 사진&#10;&#10;자동 생성된 설명">
            <a:extLst>
              <a:ext uri="{FF2B5EF4-FFF2-40B4-BE49-F238E27FC236}">
                <a16:creationId xmlns:a16="http://schemas.microsoft.com/office/drawing/2014/main" id="{4A7CB3A2-4E1B-4A8D-8A87-2B599F09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13132"/>
            <a:ext cx="9144000" cy="68580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043AC92-95F2-4133-A29F-8FC1295BB0B0}"/>
              </a:ext>
            </a:extLst>
          </p:cNvPr>
          <p:cNvSpPr/>
          <p:nvPr/>
        </p:nvSpPr>
        <p:spPr>
          <a:xfrm>
            <a:off x="0" y="4005"/>
            <a:ext cx="9144000" cy="6867128"/>
          </a:xfrm>
          <a:prstGeom prst="rect">
            <a:avLst/>
          </a:prstGeom>
          <a:solidFill>
            <a:schemeClr val="bg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63BF51-4371-49F5-A20C-BBFF7C575129}"/>
              </a:ext>
            </a:extLst>
          </p:cNvPr>
          <p:cNvSpPr/>
          <p:nvPr/>
        </p:nvSpPr>
        <p:spPr>
          <a:xfrm>
            <a:off x="2987824" y="-9129"/>
            <a:ext cx="6156176" cy="688026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6AEC09-4706-4ECC-88F9-EC351FF3153F}"/>
              </a:ext>
            </a:extLst>
          </p:cNvPr>
          <p:cNvSpPr txBox="1"/>
          <p:nvPr/>
        </p:nvSpPr>
        <p:spPr>
          <a:xfrm>
            <a:off x="3635896" y="1700808"/>
            <a:ext cx="417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4. </a:t>
            </a:r>
            <a:r>
              <a:rPr lang="ko-KR" altLang="en-US" sz="40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190991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4810" y="2298358"/>
            <a:ext cx="834325" cy="3435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05969" y="2615579"/>
            <a:ext cx="81142" cy="108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8751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4293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04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8355" y="901316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E37B8AE-00D7-4C13-80D4-192FE73BB861}"/>
              </a:ext>
            </a:extLst>
          </p:cNvPr>
          <p:cNvGrpSpPr/>
          <p:nvPr/>
        </p:nvGrpSpPr>
        <p:grpSpPr>
          <a:xfrm>
            <a:off x="834359" y="31935"/>
            <a:ext cx="3377599" cy="523220"/>
            <a:chOff x="834360" y="31935"/>
            <a:chExt cx="2585512" cy="52322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6C80285-7D57-48D2-8440-705D46F28D88}"/>
                </a:ext>
              </a:extLst>
            </p:cNvPr>
            <p:cNvSpPr/>
            <p:nvPr/>
          </p:nvSpPr>
          <p:spPr>
            <a:xfrm>
              <a:off x="834360" y="31935"/>
              <a:ext cx="2585512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C2D52E-4800-46C5-ABAF-0A8E0B9673CC}"/>
                </a:ext>
              </a:extLst>
            </p:cNvPr>
            <p:cNvSpPr txBox="1"/>
            <p:nvPr/>
          </p:nvSpPr>
          <p:spPr>
            <a:xfrm>
              <a:off x="1119004" y="31935"/>
              <a:ext cx="2016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기대 효과</a:t>
              </a:r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5014376-07C1-4B57-B7CB-C901A95E4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1085982"/>
            <a:ext cx="3636820" cy="493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2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-14810" y="2298358"/>
            <a:ext cx="834325" cy="3435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9" name="직각 삼각형 8"/>
          <p:cNvSpPr/>
          <p:nvPr/>
        </p:nvSpPr>
        <p:spPr>
          <a:xfrm rot="5400000">
            <a:off x="705969" y="2615579"/>
            <a:ext cx="81142" cy="108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504" y="1387515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7504" y="1842936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7504" y="2298358"/>
            <a:ext cx="541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04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8355" y="901316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01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BE37B8AE-00D7-4C13-80D4-192FE73BB861}"/>
              </a:ext>
            </a:extLst>
          </p:cNvPr>
          <p:cNvGrpSpPr/>
          <p:nvPr/>
        </p:nvGrpSpPr>
        <p:grpSpPr>
          <a:xfrm>
            <a:off x="834359" y="31935"/>
            <a:ext cx="3377599" cy="523220"/>
            <a:chOff x="834360" y="31935"/>
            <a:chExt cx="2585512" cy="52322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6C80285-7D57-48D2-8440-705D46F28D88}"/>
                </a:ext>
              </a:extLst>
            </p:cNvPr>
            <p:cNvSpPr/>
            <p:nvPr/>
          </p:nvSpPr>
          <p:spPr>
            <a:xfrm>
              <a:off x="834360" y="31935"/>
              <a:ext cx="2585512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0C2D52E-4800-46C5-ABAF-0A8E0B9673CC}"/>
                </a:ext>
              </a:extLst>
            </p:cNvPr>
            <p:cNvSpPr txBox="1"/>
            <p:nvPr/>
          </p:nvSpPr>
          <p:spPr>
            <a:xfrm>
              <a:off x="1119004" y="31935"/>
              <a:ext cx="2016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기대 효과</a:t>
              </a:r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pic>
        <p:nvPicPr>
          <p:cNvPr id="1026" name="Picture 2" descr="산업통상자원부·한국에너지정보문화재단">
            <a:extLst>
              <a:ext uri="{FF2B5EF4-FFF2-40B4-BE49-F238E27FC236}">
                <a16:creationId xmlns:a16="http://schemas.microsoft.com/office/drawing/2014/main" id="{24D3B83D-2445-48E6-B1BA-2724EC73F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19"/>
          <a:stretch/>
        </p:blipFill>
        <p:spPr bwMode="auto">
          <a:xfrm>
            <a:off x="1512400" y="1720845"/>
            <a:ext cx="6939060" cy="412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518018-4C36-4F5D-AFA9-68A51FD28BCF}"/>
              </a:ext>
            </a:extLst>
          </p:cNvPr>
          <p:cNvSpPr txBox="1"/>
          <p:nvPr/>
        </p:nvSpPr>
        <p:spPr>
          <a:xfrm>
            <a:off x="2699792" y="1086011"/>
            <a:ext cx="419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전세계 재생에너지 일자리 현황 및 전망</a:t>
            </a:r>
          </a:p>
        </p:txBody>
      </p:sp>
    </p:spTree>
    <p:extLst>
      <p:ext uri="{BB962C8B-B14F-4D97-AF65-F5344CB8AC3E}">
        <p14:creationId xmlns:p14="http://schemas.microsoft.com/office/powerpoint/2010/main" val="261594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건물, 도시, 파란색이(가) 표시된 사진&#10;&#10;자동 생성된 설명">
            <a:extLst>
              <a:ext uri="{FF2B5EF4-FFF2-40B4-BE49-F238E27FC236}">
                <a16:creationId xmlns:a16="http://schemas.microsoft.com/office/drawing/2014/main" id="{4A7CB3A2-4E1B-4A8D-8A87-2B599F09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13132"/>
            <a:ext cx="9144000" cy="68580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043AC92-95F2-4133-A29F-8FC1295BB0B0}"/>
              </a:ext>
            </a:extLst>
          </p:cNvPr>
          <p:cNvSpPr/>
          <p:nvPr/>
        </p:nvSpPr>
        <p:spPr>
          <a:xfrm>
            <a:off x="-29408" y="13132"/>
            <a:ext cx="9173407" cy="6867128"/>
          </a:xfrm>
          <a:prstGeom prst="rect">
            <a:avLst/>
          </a:prstGeom>
          <a:solidFill>
            <a:schemeClr val="bg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6AEC09-4706-4ECC-88F9-EC351FF3153F}"/>
              </a:ext>
            </a:extLst>
          </p:cNvPr>
          <p:cNvSpPr txBox="1"/>
          <p:nvPr/>
        </p:nvSpPr>
        <p:spPr>
          <a:xfrm>
            <a:off x="3851920" y="2734246"/>
            <a:ext cx="216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Q&amp;A</a:t>
            </a:r>
            <a:endParaRPr lang="ko-KR" altLang="en-US" sz="4800" dirty="0">
              <a:latin typeface="210 옴니고딕 050" panose="02020603020101020101" pitchFamily="18" charset="-127"/>
              <a:ea typeface="210 옴니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12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건물, 도시, 파란색이(가) 표시된 사진&#10;&#10;자동 생성된 설명">
            <a:extLst>
              <a:ext uri="{FF2B5EF4-FFF2-40B4-BE49-F238E27FC236}">
                <a16:creationId xmlns:a16="http://schemas.microsoft.com/office/drawing/2014/main" id="{4A7CB3A2-4E1B-4A8D-8A87-2B599F09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13132"/>
            <a:ext cx="9144000" cy="68580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043AC92-95F2-4133-A29F-8FC1295BB0B0}"/>
              </a:ext>
            </a:extLst>
          </p:cNvPr>
          <p:cNvSpPr/>
          <p:nvPr/>
        </p:nvSpPr>
        <p:spPr>
          <a:xfrm>
            <a:off x="0" y="4005"/>
            <a:ext cx="9144000" cy="6867128"/>
          </a:xfrm>
          <a:prstGeom prst="rect">
            <a:avLst/>
          </a:prstGeom>
          <a:solidFill>
            <a:schemeClr val="bg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63BF51-4371-49F5-A20C-BBFF7C575129}"/>
              </a:ext>
            </a:extLst>
          </p:cNvPr>
          <p:cNvSpPr/>
          <p:nvPr/>
        </p:nvSpPr>
        <p:spPr>
          <a:xfrm>
            <a:off x="2987824" y="-9129"/>
            <a:ext cx="6156176" cy="688026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6AEC09-4706-4ECC-88F9-EC351FF3153F}"/>
              </a:ext>
            </a:extLst>
          </p:cNvPr>
          <p:cNvSpPr txBox="1"/>
          <p:nvPr/>
        </p:nvSpPr>
        <p:spPr>
          <a:xfrm>
            <a:off x="3635896" y="1700808"/>
            <a:ext cx="417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1. </a:t>
            </a:r>
            <a:r>
              <a:rPr lang="ko-KR" altLang="en-US" sz="40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383686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각 삼각형 9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04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834359" y="31935"/>
            <a:ext cx="3377599" cy="523220"/>
            <a:chOff x="834360" y="31935"/>
            <a:chExt cx="2585512" cy="523220"/>
          </a:xfrm>
        </p:grpSpPr>
        <p:sp>
          <p:nvSpPr>
            <p:cNvPr id="23" name="직사각형 22"/>
            <p:cNvSpPr/>
            <p:nvPr/>
          </p:nvSpPr>
          <p:spPr>
            <a:xfrm>
              <a:off x="834360" y="31935"/>
              <a:ext cx="2585512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19004" y="31935"/>
              <a:ext cx="2016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프로젝트 개요</a:t>
              </a:r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23549" y="882386"/>
            <a:ext cx="54136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01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1DCD87D-316F-4213-8E38-8A086D6F0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137" y="960379"/>
            <a:ext cx="5016643" cy="37941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240CAD4-25BE-4DD4-9E11-ED14FEEF3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0433">
            <a:off x="1814181" y="4298531"/>
            <a:ext cx="6648450" cy="10096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99602E7-DA36-4CBC-A8B2-D79537B8A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98" y="5166177"/>
            <a:ext cx="7933719" cy="89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7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683568" y="-371068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-9283" y="886789"/>
            <a:ext cx="834325" cy="3435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각 삼각형 9"/>
          <p:cNvSpPr/>
          <p:nvPr/>
        </p:nvSpPr>
        <p:spPr>
          <a:xfrm rot="5400000">
            <a:off x="702755" y="1216863"/>
            <a:ext cx="81142" cy="108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504" y="134076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04</a:t>
            </a:r>
          </a:p>
        </p:txBody>
      </p:sp>
      <p:grpSp>
        <p:nvGrpSpPr>
          <p:cNvPr id="22" name="그룹 21"/>
          <p:cNvGrpSpPr/>
          <p:nvPr/>
        </p:nvGrpSpPr>
        <p:grpSpPr>
          <a:xfrm>
            <a:off x="834359" y="31935"/>
            <a:ext cx="3377599" cy="523220"/>
            <a:chOff x="834360" y="31935"/>
            <a:chExt cx="2585512" cy="523220"/>
          </a:xfrm>
        </p:grpSpPr>
        <p:sp>
          <p:nvSpPr>
            <p:cNvPr id="23" name="직사각형 22"/>
            <p:cNvSpPr/>
            <p:nvPr/>
          </p:nvSpPr>
          <p:spPr>
            <a:xfrm>
              <a:off x="834360" y="31935"/>
              <a:ext cx="2585512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19004" y="31935"/>
              <a:ext cx="2016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프로젝트 개요</a:t>
              </a:r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23549" y="882386"/>
            <a:ext cx="54136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01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58A93C6-642C-41CD-85B4-E04F9EE10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893" y="1047018"/>
            <a:ext cx="6701604" cy="475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26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건물, 도시, 파란색이(가) 표시된 사진&#10;&#10;자동 생성된 설명">
            <a:extLst>
              <a:ext uri="{FF2B5EF4-FFF2-40B4-BE49-F238E27FC236}">
                <a16:creationId xmlns:a16="http://schemas.microsoft.com/office/drawing/2014/main" id="{4A7CB3A2-4E1B-4A8D-8A87-2B599F0998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13132"/>
            <a:ext cx="9144000" cy="685800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043AC92-95F2-4133-A29F-8FC1295BB0B0}"/>
              </a:ext>
            </a:extLst>
          </p:cNvPr>
          <p:cNvSpPr/>
          <p:nvPr/>
        </p:nvSpPr>
        <p:spPr>
          <a:xfrm>
            <a:off x="0" y="4005"/>
            <a:ext cx="9144000" cy="6867128"/>
          </a:xfrm>
          <a:prstGeom prst="rect">
            <a:avLst/>
          </a:prstGeom>
          <a:solidFill>
            <a:schemeClr val="bg1"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863BF51-4371-49F5-A20C-BBFF7C575129}"/>
              </a:ext>
            </a:extLst>
          </p:cNvPr>
          <p:cNvSpPr/>
          <p:nvPr/>
        </p:nvSpPr>
        <p:spPr>
          <a:xfrm>
            <a:off x="2987824" y="-9129"/>
            <a:ext cx="6156176" cy="688026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6AEC09-4706-4ECC-88F9-EC351FF3153F}"/>
              </a:ext>
            </a:extLst>
          </p:cNvPr>
          <p:cNvSpPr txBox="1"/>
          <p:nvPr/>
        </p:nvSpPr>
        <p:spPr>
          <a:xfrm>
            <a:off x="3635896" y="1700808"/>
            <a:ext cx="417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210 옴니고딕 050" panose="02020603020101020101" pitchFamily="18" charset="-127"/>
                <a:ea typeface="210 옴니고딕 050" panose="02020603020101020101" pitchFamily="18" charset="-127"/>
              </a:rPr>
              <a:t>데이터 탐색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8A1563-90CC-4018-9C96-73C3C8EEA151}"/>
              </a:ext>
            </a:extLst>
          </p:cNvPr>
          <p:cNvGrpSpPr/>
          <p:nvPr/>
        </p:nvGrpSpPr>
        <p:grpSpPr>
          <a:xfrm>
            <a:off x="4283968" y="2896343"/>
            <a:ext cx="2232248" cy="1743569"/>
            <a:chOff x="4139952" y="2780928"/>
            <a:chExt cx="2232248" cy="174356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12089D6-7011-45BF-B451-7AE9495994CC}"/>
                </a:ext>
              </a:extLst>
            </p:cNvPr>
            <p:cNvSpPr txBox="1"/>
            <p:nvPr/>
          </p:nvSpPr>
          <p:spPr>
            <a:xfrm>
              <a:off x="4139952" y="2780928"/>
              <a:ext cx="2232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변수 정리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C8293B2-55EC-4C7F-9F55-BDC6D2152F4E}"/>
                </a:ext>
              </a:extLst>
            </p:cNvPr>
            <p:cNvSpPr txBox="1"/>
            <p:nvPr/>
          </p:nvSpPr>
          <p:spPr>
            <a:xfrm>
              <a:off x="4139952" y="3383994"/>
              <a:ext cx="2232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이상치 탐색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A76562-A391-4D13-834F-966EF5D4A5BC}"/>
                </a:ext>
              </a:extLst>
            </p:cNvPr>
            <p:cNvSpPr txBox="1"/>
            <p:nvPr/>
          </p:nvSpPr>
          <p:spPr>
            <a:xfrm>
              <a:off x="4139952" y="4062832"/>
              <a:ext cx="22322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이상치 탐색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421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772747" y="-487126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548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B9FBB-0669-48B5-97E0-2484A45C4118}"/>
              </a:ext>
            </a:extLst>
          </p:cNvPr>
          <p:cNvSpPr txBox="1"/>
          <p:nvPr/>
        </p:nvSpPr>
        <p:spPr>
          <a:xfrm>
            <a:off x="1206205" y="31935"/>
            <a:ext cx="263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개요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4E527C8-0601-49CD-92C7-39167BD27A2C}"/>
              </a:ext>
            </a:extLst>
          </p:cNvPr>
          <p:cNvGrpSpPr/>
          <p:nvPr/>
        </p:nvGrpSpPr>
        <p:grpSpPr>
          <a:xfrm>
            <a:off x="834359" y="31935"/>
            <a:ext cx="3377599" cy="523220"/>
            <a:chOff x="834360" y="31935"/>
            <a:chExt cx="2585512" cy="52322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340AE40-C6C3-44A6-B646-9852B91191CE}"/>
                </a:ext>
              </a:extLst>
            </p:cNvPr>
            <p:cNvSpPr/>
            <p:nvPr/>
          </p:nvSpPr>
          <p:spPr>
            <a:xfrm>
              <a:off x="834360" y="31935"/>
              <a:ext cx="2585512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9F8AB1-DBDC-4887-9449-7B587A560CB2}"/>
                </a:ext>
              </a:extLst>
            </p:cNvPr>
            <p:cNvSpPr txBox="1"/>
            <p:nvPr/>
          </p:nvSpPr>
          <p:spPr>
            <a:xfrm>
              <a:off x="1119004" y="31935"/>
              <a:ext cx="2016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데이터 탐색</a:t>
              </a:r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BFAFEC9-1CA1-47AF-A807-2E3C5C020F28}"/>
              </a:ext>
            </a:extLst>
          </p:cNvPr>
          <p:cNvSpPr txBox="1"/>
          <p:nvPr/>
        </p:nvSpPr>
        <p:spPr>
          <a:xfrm>
            <a:off x="1554777" y="940658"/>
            <a:ext cx="4195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highlight>
                  <a:srgbClr val="B3CDE0"/>
                </a:highlight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2018</a:t>
            </a:r>
            <a:r>
              <a:rPr lang="ko-KR" altLang="en-US" sz="2000" b="1" dirty="0">
                <a:highlight>
                  <a:srgbClr val="B3CDE0"/>
                </a:highlight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년 서울시 대기오염도 데이터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E2F5E405-A807-48E8-89AB-2571BCF7A22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607072" y="1512518"/>
            <a:ext cx="5731510" cy="581025"/>
          </a:xfrm>
          <a:prstGeom prst="rect">
            <a:avLst/>
          </a:prstGeom>
          <a:ln w="15875">
            <a:solidFill>
              <a:schemeClr val="tx2"/>
            </a:solidFill>
          </a:ln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24384744-7EAD-40A8-B3E5-C0B2A7163B16}"/>
              </a:ext>
            </a:extLst>
          </p:cNvPr>
          <p:cNvGrpSpPr/>
          <p:nvPr/>
        </p:nvGrpSpPr>
        <p:grpSpPr>
          <a:xfrm>
            <a:off x="1691680" y="2511420"/>
            <a:ext cx="4730139" cy="800016"/>
            <a:chOff x="1437882" y="2453232"/>
            <a:chExt cx="4730139" cy="800016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3C8D3A0-30A4-4C24-A978-F1E3330136EC}"/>
                </a:ext>
              </a:extLst>
            </p:cNvPr>
            <p:cNvGrpSpPr/>
            <p:nvPr/>
          </p:nvGrpSpPr>
          <p:grpSpPr>
            <a:xfrm>
              <a:off x="1437882" y="2453232"/>
              <a:ext cx="4730139" cy="383735"/>
              <a:chOff x="1437882" y="2453232"/>
              <a:chExt cx="4730139" cy="38373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C765A1D-8276-4312-9380-0F1472EFE056}"/>
                  </a:ext>
                </a:extLst>
              </p:cNvPr>
              <p:cNvSpPr txBox="1"/>
              <p:nvPr/>
            </p:nvSpPr>
            <p:spPr>
              <a:xfrm>
                <a:off x="1437882" y="2467635"/>
                <a:ext cx="1261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측정일시 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BF0C05-7F4D-4F1E-AD1F-439EBA61A330}"/>
                  </a:ext>
                </a:extLst>
              </p:cNvPr>
              <p:cNvSpPr txBox="1"/>
              <p:nvPr/>
            </p:nvSpPr>
            <p:spPr>
              <a:xfrm>
                <a:off x="3071681" y="2453232"/>
                <a:ext cx="30963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Y-m-d</a:t>
                </a:r>
                <a:endParaRPr lang="ko-KR" altLang="en-US" dirty="0">
                  <a:latin typeface="210 옴니고딕 030" panose="02020603020101020101" pitchFamily="18" charset="-127"/>
                  <a:ea typeface="210 옴니고딕 030" panose="02020603020101020101" pitchFamily="18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724C9F0-4A44-4C2D-B548-C6CED9754E35}"/>
                </a:ext>
              </a:extLst>
            </p:cNvPr>
            <p:cNvGrpSpPr/>
            <p:nvPr/>
          </p:nvGrpSpPr>
          <p:grpSpPr>
            <a:xfrm>
              <a:off x="1437882" y="2869513"/>
              <a:ext cx="4730139" cy="383735"/>
              <a:chOff x="1437882" y="2453232"/>
              <a:chExt cx="4730139" cy="383735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774532F-702A-4A72-820C-9DFC0F69E50F}"/>
                  </a:ext>
                </a:extLst>
              </p:cNvPr>
              <p:cNvSpPr txBox="1"/>
              <p:nvPr/>
            </p:nvSpPr>
            <p:spPr>
              <a:xfrm>
                <a:off x="1437882" y="2467635"/>
                <a:ext cx="12619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측정소명 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5927E83-8663-42F3-B80E-69995E89FC01}"/>
                  </a:ext>
                </a:extLst>
              </p:cNvPr>
              <p:cNvSpPr txBox="1"/>
              <p:nvPr/>
            </p:nvSpPr>
            <p:spPr>
              <a:xfrm>
                <a:off x="3071681" y="2453232"/>
                <a:ext cx="30963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서울 </a:t>
                </a:r>
                <a:r>
                  <a:rPr lang="en-US" altLang="ko-KR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25</a:t>
                </a:r>
                <a:r>
                  <a:rPr lang="ko-KR" altLang="en-US" dirty="0">
                    <a:latin typeface="210 옴니고딕 030" panose="02020603020101020101" pitchFamily="18" charset="-127"/>
                    <a:ea typeface="210 옴니고딕 030" panose="02020603020101020101" pitchFamily="18" charset="-127"/>
                  </a:rPr>
                  <a:t>개 자치구</a:t>
                </a:r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7C715BB-D36F-4440-BD02-CC7283153577}"/>
              </a:ext>
            </a:extLst>
          </p:cNvPr>
          <p:cNvGrpSpPr/>
          <p:nvPr/>
        </p:nvGrpSpPr>
        <p:grpSpPr>
          <a:xfrm>
            <a:off x="1694084" y="3573016"/>
            <a:ext cx="1391963" cy="1636360"/>
            <a:chOff x="2699784" y="3367684"/>
            <a:chExt cx="1391963" cy="163636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BF63B9A-5B07-46F3-90D6-7A0BB509C9AC}"/>
                </a:ext>
              </a:extLst>
            </p:cNvPr>
            <p:cNvSpPr txBox="1"/>
            <p:nvPr/>
          </p:nvSpPr>
          <p:spPr>
            <a:xfrm>
              <a:off x="2699784" y="3367684"/>
              <a:ext cx="1391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이산화질소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7A6C2F2-7E8C-46D6-896D-B6D9CFD69E97}"/>
                </a:ext>
              </a:extLst>
            </p:cNvPr>
            <p:cNvSpPr txBox="1"/>
            <p:nvPr/>
          </p:nvSpPr>
          <p:spPr>
            <a:xfrm>
              <a:off x="2699784" y="3789481"/>
              <a:ext cx="1261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오존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0C1E0C4-C2D2-41A4-8CF4-5BD91A69D8F7}"/>
                </a:ext>
              </a:extLst>
            </p:cNvPr>
            <p:cNvSpPr txBox="1"/>
            <p:nvPr/>
          </p:nvSpPr>
          <p:spPr>
            <a:xfrm>
              <a:off x="2699784" y="4212915"/>
              <a:ext cx="13919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이산화탄소 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910B00-90FE-4031-A7EF-CF825D3BF616}"/>
                </a:ext>
              </a:extLst>
            </p:cNvPr>
            <p:cNvSpPr txBox="1"/>
            <p:nvPr/>
          </p:nvSpPr>
          <p:spPr>
            <a:xfrm>
              <a:off x="2699784" y="4634712"/>
              <a:ext cx="1391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7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아황산가스 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762B5D91-AA21-46B4-81E0-FE27DF4B79FD}"/>
              </a:ext>
            </a:extLst>
          </p:cNvPr>
          <p:cNvGrpSpPr/>
          <p:nvPr/>
        </p:nvGrpSpPr>
        <p:grpSpPr>
          <a:xfrm>
            <a:off x="1691680" y="5548256"/>
            <a:ext cx="1545626" cy="791298"/>
            <a:chOff x="1154158" y="5518604"/>
            <a:chExt cx="1545626" cy="791298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58FD835-5DA7-4927-BC79-5608347C7896}"/>
                </a:ext>
              </a:extLst>
            </p:cNvPr>
            <p:cNvSpPr txBox="1"/>
            <p:nvPr/>
          </p:nvSpPr>
          <p:spPr>
            <a:xfrm>
              <a:off x="1154158" y="5518604"/>
              <a:ext cx="12619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미세먼지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6B2A95F-DD79-463B-9604-334295CA57B0}"/>
                </a:ext>
              </a:extLst>
            </p:cNvPr>
            <p:cNvSpPr txBox="1"/>
            <p:nvPr/>
          </p:nvSpPr>
          <p:spPr>
            <a:xfrm>
              <a:off x="1154158" y="5940570"/>
              <a:ext cx="1545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accent2">
                      <a:lumMod val="50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초미세먼지 </a:t>
              </a:r>
            </a:p>
          </p:txBody>
        </p:sp>
      </p:grpSp>
      <p:sp>
        <p:nvSpPr>
          <p:cNvPr id="16" name="오른쪽 중괄호 15">
            <a:extLst>
              <a:ext uri="{FF2B5EF4-FFF2-40B4-BE49-F238E27FC236}">
                <a16:creationId xmlns:a16="http://schemas.microsoft.com/office/drawing/2014/main" id="{ACF4DA34-8BA5-4ACB-801B-8403CD278978}"/>
              </a:ext>
            </a:extLst>
          </p:cNvPr>
          <p:cNvSpPr/>
          <p:nvPr/>
        </p:nvSpPr>
        <p:spPr>
          <a:xfrm>
            <a:off x="3325479" y="3573016"/>
            <a:ext cx="564214" cy="16363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896F8FB-AC3A-459A-84EE-7FBFCA043979}"/>
              </a:ext>
            </a:extLst>
          </p:cNvPr>
          <p:cNvSpPr txBox="1"/>
          <p:nvPr/>
        </p:nvSpPr>
        <p:spPr>
          <a:xfrm>
            <a:off x="3889693" y="4212734"/>
            <a:ext cx="209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PPM</a:t>
            </a: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59" name="오른쪽 중괄호 58">
            <a:extLst>
              <a:ext uri="{FF2B5EF4-FFF2-40B4-BE49-F238E27FC236}">
                <a16:creationId xmlns:a16="http://schemas.microsoft.com/office/drawing/2014/main" id="{961C4010-BEA0-4661-84E6-57D4FEE4EF41}"/>
              </a:ext>
            </a:extLst>
          </p:cNvPr>
          <p:cNvSpPr/>
          <p:nvPr/>
        </p:nvSpPr>
        <p:spPr>
          <a:xfrm>
            <a:off x="3362638" y="5548256"/>
            <a:ext cx="293225" cy="79129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A515EA8-0671-4B8B-B3D7-4DD61D0D15DC}"/>
              </a:ext>
            </a:extLst>
          </p:cNvPr>
          <p:cNvSpPr txBox="1"/>
          <p:nvPr/>
        </p:nvSpPr>
        <p:spPr>
          <a:xfrm>
            <a:off x="3635896" y="5785556"/>
            <a:ext cx="209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kern="100" dirty="0">
                <a:solidFill>
                  <a:srgbClr val="00000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맑은 고딕" panose="020B0503020000020004" pitchFamily="50" charset="-127"/>
              </a:rPr>
              <a:t>g/</a:t>
            </a:r>
            <a:r>
              <a:rPr lang="ko-KR" altLang="ko-KR" sz="1800" kern="100" dirty="0">
                <a:solidFill>
                  <a:srgbClr val="000000"/>
                </a:solidFill>
                <a:effectLst/>
                <a:latin typeface="210 옴니고딕 030" panose="02020603020101020101" pitchFamily="18" charset="-127"/>
                <a:ea typeface="210 옴니고딕 030" panose="02020603020101020101" pitchFamily="18" charset="-127"/>
                <a:cs typeface="맑은 고딕" panose="020B0503020000020004" pitchFamily="50" charset="-127"/>
              </a:rPr>
              <a:t>㎥</a:t>
            </a:r>
            <a:endParaRPr lang="ko-KR" altLang="en-US" dirty="0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418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772747" y="-487126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548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B9FBB-0669-48B5-97E0-2484A45C4118}"/>
              </a:ext>
            </a:extLst>
          </p:cNvPr>
          <p:cNvSpPr txBox="1"/>
          <p:nvPr/>
        </p:nvSpPr>
        <p:spPr>
          <a:xfrm>
            <a:off x="1206205" y="31935"/>
            <a:ext cx="263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개요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4E527C8-0601-49CD-92C7-39167BD27A2C}"/>
              </a:ext>
            </a:extLst>
          </p:cNvPr>
          <p:cNvGrpSpPr/>
          <p:nvPr/>
        </p:nvGrpSpPr>
        <p:grpSpPr>
          <a:xfrm>
            <a:off x="834359" y="31935"/>
            <a:ext cx="3377599" cy="523220"/>
            <a:chOff x="834360" y="31935"/>
            <a:chExt cx="2585512" cy="52322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340AE40-C6C3-44A6-B646-9852B91191CE}"/>
                </a:ext>
              </a:extLst>
            </p:cNvPr>
            <p:cNvSpPr/>
            <p:nvPr/>
          </p:nvSpPr>
          <p:spPr>
            <a:xfrm>
              <a:off x="834360" y="31935"/>
              <a:ext cx="2585512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9F8AB1-DBDC-4887-9449-7B587A560CB2}"/>
                </a:ext>
              </a:extLst>
            </p:cNvPr>
            <p:cNvSpPr txBox="1"/>
            <p:nvPr/>
          </p:nvSpPr>
          <p:spPr>
            <a:xfrm>
              <a:off x="1119004" y="31935"/>
              <a:ext cx="2016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데이터 탐색</a:t>
              </a:r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AEF16843-623D-4669-9798-52AA6F0CDA4C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92" b="4784"/>
          <a:stretch/>
        </p:blipFill>
        <p:spPr bwMode="auto">
          <a:xfrm rot="5400000">
            <a:off x="1177367" y="735652"/>
            <a:ext cx="3841685" cy="39573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0EC6A53A-C1FD-452E-A561-DC65D08342CB}"/>
              </a:ext>
            </a:extLst>
          </p:cNvPr>
          <p:cNvGrpSpPr/>
          <p:nvPr/>
        </p:nvGrpSpPr>
        <p:grpSpPr>
          <a:xfrm>
            <a:off x="1450004" y="4906294"/>
            <a:ext cx="6921249" cy="1015664"/>
            <a:chOff x="1533425" y="1045250"/>
            <a:chExt cx="6921249" cy="10156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B23805-3B4F-4CC1-8322-73FF8F4EC530}"/>
                </a:ext>
              </a:extLst>
            </p:cNvPr>
            <p:cNvSpPr txBox="1"/>
            <p:nvPr/>
          </p:nvSpPr>
          <p:spPr>
            <a:xfrm>
              <a:off x="1533425" y="1045251"/>
              <a:ext cx="306034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총 </a:t>
              </a:r>
              <a:r>
                <a:rPr lang="en-US" altLang="ko-KR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61,800</a:t>
              </a:r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개의 관측치  </a:t>
              </a:r>
              <a:endPara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endPara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r>
                <a:rPr lang="ko-KR" altLang="en-US" sz="2000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결측값</a:t>
              </a:r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</a:t>
              </a:r>
              <a:r>
                <a:rPr lang="en-US" altLang="ko-KR" sz="2000" dirty="0">
                  <a:solidFill>
                    <a:srgbClr val="FF0000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599</a:t>
              </a:r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개</a:t>
              </a:r>
            </a:p>
          </p:txBody>
        </p:sp>
        <p:sp>
          <p:nvSpPr>
            <p:cNvPr id="8" name="화살표: 오른쪽 7">
              <a:extLst>
                <a:ext uri="{FF2B5EF4-FFF2-40B4-BE49-F238E27FC236}">
                  <a16:creationId xmlns:a16="http://schemas.microsoft.com/office/drawing/2014/main" id="{6F3EAB41-33F6-45ED-B04E-8523524ED9D7}"/>
                </a:ext>
              </a:extLst>
            </p:cNvPr>
            <p:cNvSpPr/>
            <p:nvPr/>
          </p:nvSpPr>
          <p:spPr>
            <a:xfrm>
              <a:off x="4572000" y="1328844"/>
              <a:ext cx="629932" cy="424631"/>
            </a:xfrm>
            <a:prstGeom prst="rightArrow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E4B13A9-6D6F-4031-A5E8-97B193D525C3}"/>
                </a:ext>
              </a:extLst>
            </p:cNvPr>
            <p:cNvSpPr txBox="1"/>
            <p:nvPr/>
          </p:nvSpPr>
          <p:spPr>
            <a:xfrm>
              <a:off x="5574355" y="1045250"/>
              <a:ext cx="288031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약 </a:t>
              </a:r>
              <a:r>
                <a:rPr lang="en-US" altLang="ko-KR" sz="2000" b="1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0.9%</a:t>
              </a:r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의 </a:t>
              </a:r>
              <a:r>
                <a:rPr lang="ko-KR" altLang="en-US" sz="2000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결측값</a:t>
              </a:r>
              <a:endPara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endParaRPr lang="en-US" altLang="ko-KR" sz="2000" dirty="0"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  <a:p>
              <a:r>
                <a:rPr lang="ko-KR" altLang="en-US" sz="2000" dirty="0" err="1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변수별</a:t>
              </a:r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평균으로 대체</a:t>
              </a: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79D7C6E1-F7DF-4135-9984-D5DB700E588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515" y="3645024"/>
            <a:ext cx="1731504" cy="613017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401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772747" y="-487126"/>
            <a:ext cx="0" cy="7472476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H="1">
            <a:off x="692540" y="548680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-9283" y="1340768"/>
            <a:ext cx="834325" cy="3435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0" name="직각 삼각형 9"/>
          <p:cNvSpPr/>
          <p:nvPr/>
        </p:nvSpPr>
        <p:spPr>
          <a:xfrm rot="5400000">
            <a:off x="702755" y="1670842"/>
            <a:ext cx="81142" cy="1080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7504" y="1340768"/>
            <a:ext cx="548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7504" y="1819563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2298358"/>
            <a:ext cx="450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549" y="882386"/>
            <a:ext cx="541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01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B9FBB-0669-48B5-97E0-2484A45C4118}"/>
              </a:ext>
            </a:extLst>
          </p:cNvPr>
          <p:cNvSpPr txBox="1"/>
          <p:nvPr/>
        </p:nvSpPr>
        <p:spPr>
          <a:xfrm>
            <a:off x="1206205" y="31935"/>
            <a:ext cx="2633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프로젝트 개요</a:t>
            </a:r>
            <a:endParaRPr lang="en-US" altLang="ko-KR" sz="28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4E527C8-0601-49CD-92C7-39167BD27A2C}"/>
              </a:ext>
            </a:extLst>
          </p:cNvPr>
          <p:cNvGrpSpPr/>
          <p:nvPr/>
        </p:nvGrpSpPr>
        <p:grpSpPr>
          <a:xfrm>
            <a:off x="834359" y="31935"/>
            <a:ext cx="3377599" cy="523220"/>
            <a:chOff x="834360" y="31935"/>
            <a:chExt cx="2585512" cy="52322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340AE40-C6C3-44A6-B646-9852B91191CE}"/>
                </a:ext>
              </a:extLst>
            </p:cNvPr>
            <p:cNvSpPr/>
            <p:nvPr/>
          </p:nvSpPr>
          <p:spPr>
            <a:xfrm>
              <a:off x="834360" y="31935"/>
              <a:ext cx="2585512" cy="4572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9F8AB1-DBDC-4887-9449-7B587A560CB2}"/>
                </a:ext>
              </a:extLst>
            </p:cNvPr>
            <p:cNvSpPr txBox="1"/>
            <p:nvPr/>
          </p:nvSpPr>
          <p:spPr>
            <a:xfrm>
              <a:off x="1119004" y="31935"/>
              <a:ext cx="20162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800" b="1" dirty="0">
                  <a:ln>
                    <a:solidFill>
                      <a:schemeClr val="bg1">
                        <a:lumMod val="8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데이터 탐색</a:t>
              </a:r>
              <a:endParaRPr lang="en-US" altLang="ko-KR" sz="28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20BD6B6-616D-48E9-ABD6-6962DA9B367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77533" y="695843"/>
            <a:ext cx="8266465" cy="4092176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C1705741-AB3D-4C14-89C5-E3B6D1E89E24}"/>
              </a:ext>
            </a:extLst>
          </p:cNvPr>
          <p:cNvGrpSpPr/>
          <p:nvPr/>
        </p:nvGrpSpPr>
        <p:grpSpPr>
          <a:xfrm>
            <a:off x="1782271" y="5130018"/>
            <a:ext cx="4373905" cy="939883"/>
            <a:chOff x="1331640" y="5229200"/>
            <a:chExt cx="3744415" cy="74620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C259253-0CC6-4B6C-9A94-075462219C7E}"/>
                </a:ext>
              </a:extLst>
            </p:cNvPr>
            <p:cNvSpPr txBox="1"/>
            <p:nvPr/>
          </p:nvSpPr>
          <p:spPr>
            <a:xfrm>
              <a:off x="1331640" y="5229200"/>
              <a:ext cx="3744415" cy="317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이상치들이 </a:t>
              </a:r>
              <a:r>
                <a:rPr lang="ko-KR" altLang="en-US" sz="2000" dirty="0" err="1">
                  <a:solidFill>
                    <a:schemeClr val="accent2">
                      <a:lumMod val="7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상한값</a:t>
              </a:r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 쪽으로 분포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D3B002-19E3-41D0-82B6-BE6D42359A57}"/>
                </a:ext>
              </a:extLst>
            </p:cNvPr>
            <p:cNvSpPr txBox="1"/>
            <p:nvPr/>
          </p:nvSpPr>
          <p:spPr>
            <a:xfrm>
              <a:off x="1331640" y="5657745"/>
              <a:ext cx="3744415" cy="317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accent2">
                      <a:lumMod val="7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시기별 요인</a:t>
              </a:r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과 </a:t>
              </a:r>
              <a:r>
                <a:rPr lang="ko-KR" altLang="en-US" sz="2000" dirty="0">
                  <a:solidFill>
                    <a:schemeClr val="accent2">
                      <a:lumMod val="75000"/>
                    </a:schemeClr>
                  </a:solidFill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지역별 요인</a:t>
              </a:r>
              <a:r>
                <a:rPr lang="ko-KR" altLang="en-US" sz="2000" dirty="0">
                  <a:latin typeface="210 옴니고딕 030" panose="02020603020101020101" pitchFamily="18" charset="-127"/>
                  <a:ea typeface="210 옴니고딕 030" panose="02020603020101020101" pitchFamily="18" charset="-127"/>
                </a:rPr>
                <a:t>의 영향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34F4595-3940-43B6-A9A8-B213FFFC3A74}"/>
              </a:ext>
            </a:extLst>
          </p:cNvPr>
          <p:cNvGrpSpPr/>
          <p:nvPr/>
        </p:nvGrpSpPr>
        <p:grpSpPr>
          <a:xfrm>
            <a:off x="1422231" y="5221241"/>
            <a:ext cx="288032" cy="154419"/>
            <a:chOff x="1115616" y="5221241"/>
            <a:chExt cx="288032" cy="154419"/>
          </a:xfrm>
        </p:grpSpPr>
        <p:sp>
          <p:nvSpPr>
            <p:cNvPr id="8" name="갈매기형 수장 31">
              <a:extLst>
                <a:ext uri="{FF2B5EF4-FFF2-40B4-BE49-F238E27FC236}">
                  <a16:creationId xmlns:a16="http://schemas.microsoft.com/office/drawing/2014/main" id="{4393419B-1E9B-416D-A9FC-A40E3AA536B1}"/>
                </a:ext>
              </a:extLst>
            </p:cNvPr>
            <p:cNvSpPr/>
            <p:nvPr/>
          </p:nvSpPr>
          <p:spPr>
            <a:xfrm>
              <a:off x="1263267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1" name="갈매기형 수장 32">
              <a:extLst>
                <a:ext uri="{FF2B5EF4-FFF2-40B4-BE49-F238E27FC236}">
                  <a16:creationId xmlns:a16="http://schemas.microsoft.com/office/drawing/2014/main" id="{C9EF2CCB-7CC7-460A-8550-E7E794D75C14}"/>
                </a:ext>
              </a:extLst>
            </p:cNvPr>
            <p:cNvSpPr/>
            <p:nvPr/>
          </p:nvSpPr>
          <p:spPr>
            <a:xfrm>
              <a:off x="1115616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EFA0E15-AEA1-4534-8970-6BF655E34210}"/>
              </a:ext>
            </a:extLst>
          </p:cNvPr>
          <p:cNvGrpSpPr/>
          <p:nvPr/>
        </p:nvGrpSpPr>
        <p:grpSpPr>
          <a:xfrm>
            <a:off x="1422231" y="5792636"/>
            <a:ext cx="288032" cy="154419"/>
            <a:chOff x="1763688" y="5221241"/>
            <a:chExt cx="288032" cy="154419"/>
          </a:xfrm>
        </p:grpSpPr>
        <p:sp>
          <p:nvSpPr>
            <p:cNvPr id="12" name="갈매기형 수장 31">
              <a:extLst>
                <a:ext uri="{FF2B5EF4-FFF2-40B4-BE49-F238E27FC236}">
                  <a16:creationId xmlns:a16="http://schemas.microsoft.com/office/drawing/2014/main" id="{B975F8D7-7123-43C1-9E40-535AE9C5DA82}"/>
                </a:ext>
              </a:extLst>
            </p:cNvPr>
            <p:cNvSpPr/>
            <p:nvPr/>
          </p:nvSpPr>
          <p:spPr>
            <a:xfrm>
              <a:off x="1911339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13" name="갈매기형 수장 32">
              <a:extLst>
                <a:ext uri="{FF2B5EF4-FFF2-40B4-BE49-F238E27FC236}">
                  <a16:creationId xmlns:a16="http://schemas.microsoft.com/office/drawing/2014/main" id="{A45723A0-C86E-40AF-9046-EBBC86A6CA74}"/>
                </a:ext>
              </a:extLst>
            </p:cNvPr>
            <p:cNvSpPr/>
            <p:nvPr/>
          </p:nvSpPr>
          <p:spPr>
            <a:xfrm>
              <a:off x="1763688" y="5221241"/>
              <a:ext cx="140381" cy="154419"/>
            </a:xfrm>
            <a:prstGeom prst="chevron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28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4259</TotalTime>
  <Words>1160</Words>
  <Application>Microsoft Office PowerPoint</Application>
  <PresentationFormat>화면 슬라이드 쇼(4:3)</PresentationFormat>
  <Paragraphs>244</Paragraphs>
  <Slides>24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Arial</vt:lpstr>
      <vt:lpstr>210 옴니고딕 030</vt:lpstr>
      <vt:lpstr>210 맨발의청춘 L</vt:lpstr>
      <vt:lpstr>나눔바른고딕</vt:lpstr>
      <vt:lpstr>Cambria Math</vt:lpstr>
      <vt:lpstr>맑은 고딕</vt:lpstr>
      <vt:lpstr>210 옴니고딕 050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김민영</cp:lastModifiedBy>
  <cp:revision>245</cp:revision>
  <dcterms:created xsi:type="dcterms:W3CDTF">2013-09-05T09:43:46Z</dcterms:created>
  <dcterms:modified xsi:type="dcterms:W3CDTF">2020-10-08T07:07:22Z</dcterms:modified>
</cp:coreProperties>
</file>